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2" r:id="rId2"/>
    <p:sldId id="283" r:id="rId3"/>
    <p:sldId id="313" r:id="rId4"/>
    <p:sldId id="284" r:id="rId5"/>
    <p:sldId id="292" r:id="rId6"/>
    <p:sldId id="296" r:id="rId7"/>
    <p:sldId id="297" r:id="rId8"/>
    <p:sldId id="299" r:id="rId9"/>
    <p:sldId id="293" r:id="rId10"/>
    <p:sldId id="295" r:id="rId11"/>
    <p:sldId id="286" r:id="rId12"/>
    <p:sldId id="294" r:id="rId13"/>
    <p:sldId id="298" r:id="rId14"/>
    <p:sldId id="300" r:id="rId15"/>
    <p:sldId id="301" r:id="rId16"/>
    <p:sldId id="302" r:id="rId17"/>
    <p:sldId id="287" r:id="rId18"/>
    <p:sldId id="306" r:id="rId19"/>
    <p:sldId id="310" r:id="rId20"/>
    <p:sldId id="308" r:id="rId21"/>
    <p:sldId id="309" r:id="rId22"/>
    <p:sldId id="304" r:id="rId23"/>
    <p:sldId id="312" r:id="rId24"/>
    <p:sldId id="288" r:id="rId25"/>
    <p:sldId id="291" r:id="rId26"/>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92"/>
    <a:srgbClr val="1F1B1C"/>
    <a:srgbClr val="01356C"/>
    <a:srgbClr val="004481"/>
    <a:srgbClr val="632234"/>
    <a:srgbClr val="411632"/>
    <a:srgbClr val="A6323B"/>
    <a:srgbClr val="3F1934"/>
    <a:srgbClr val="560650"/>
    <a:srgbClr val="342F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7" d="100"/>
          <a:sy n="47" d="100"/>
        </p:scale>
        <p:origin x="219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463745-EB77-400B-BE09-1E1123D75F75}" type="datetimeFigureOut">
              <a:rPr lang="en-IN" smtClean="0"/>
              <a:t>24-01-2018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C595969-B725-4BB5-A3AC-1C162F92F26A}" type="slidenum">
              <a:rPr lang="en-IN" smtClean="0"/>
              <a:t>‹#›</a:t>
            </a:fld>
            <a:endParaRPr lang="en-IN"/>
          </a:p>
        </p:txBody>
      </p:sp>
    </p:spTree>
    <p:extLst>
      <p:ext uri="{BB962C8B-B14F-4D97-AF65-F5344CB8AC3E}">
        <p14:creationId xmlns:p14="http://schemas.microsoft.com/office/powerpoint/2010/main" val="384635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463745-EB77-400B-BE09-1E1123D75F75}" type="datetimeFigureOut">
              <a:rPr lang="en-IN" smtClean="0"/>
              <a:t>24-01-2018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C595969-B725-4BB5-A3AC-1C162F92F26A}" type="slidenum">
              <a:rPr lang="en-IN" smtClean="0"/>
              <a:t>‹#›</a:t>
            </a:fld>
            <a:endParaRPr lang="en-IN"/>
          </a:p>
        </p:txBody>
      </p:sp>
    </p:spTree>
    <p:extLst>
      <p:ext uri="{BB962C8B-B14F-4D97-AF65-F5344CB8AC3E}">
        <p14:creationId xmlns:p14="http://schemas.microsoft.com/office/powerpoint/2010/main" val="493464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463745-EB77-400B-BE09-1E1123D75F75}" type="datetimeFigureOut">
              <a:rPr lang="en-IN" smtClean="0"/>
              <a:t>24-01-2018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C595969-B725-4BB5-A3AC-1C162F92F26A}" type="slidenum">
              <a:rPr lang="en-IN" smtClean="0"/>
              <a:t>‹#›</a:t>
            </a:fld>
            <a:endParaRPr lang="en-IN"/>
          </a:p>
        </p:txBody>
      </p:sp>
    </p:spTree>
    <p:extLst>
      <p:ext uri="{BB962C8B-B14F-4D97-AF65-F5344CB8AC3E}">
        <p14:creationId xmlns:p14="http://schemas.microsoft.com/office/powerpoint/2010/main" val="1024039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463745-EB77-400B-BE09-1E1123D75F75}" type="datetimeFigureOut">
              <a:rPr lang="en-IN" smtClean="0"/>
              <a:t>24-01-2018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C595969-B725-4BB5-A3AC-1C162F92F26A}" type="slidenum">
              <a:rPr lang="en-IN" smtClean="0"/>
              <a:t>‹#›</a:t>
            </a:fld>
            <a:endParaRPr lang="en-IN"/>
          </a:p>
        </p:txBody>
      </p:sp>
    </p:spTree>
    <p:extLst>
      <p:ext uri="{BB962C8B-B14F-4D97-AF65-F5344CB8AC3E}">
        <p14:creationId xmlns:p14="http://schemas.microsoft.com/office/powerpoint/2010/main" val="263487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463745-EB77-400B-BE09-1E1123D75F75}" type="datetimeFigureOut">
              <a:rPr lang="en-IN" smtClean="0"/>
              <a:t>24-01-2018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C595969-B725-4BB5-A3AC-1C162F92F26A}" type="slidenum">
              <a:rPr lang="en-IN" smtClean="0"/>
              <a:t>‹#›</a:t>
            </a:fld>
            <a:endParaRPr lang="en-IN"/>
          </a:p>
        </p:txBody>
      </p:sp>
    </p:spTree>
    <p:extLst>
      <p:ext uri="{BB962C8B-B14F-4D97-AF65-F5344CB8AC3E}">
        <p14:creationId xmlns:p14="http://schemas.microsoft.com/office/powerpoint/2010/main" val="45666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463745-EB77-400B-BE09-1E1123D75F75}" type="datetimeFigureOut">
              <a:rPr lang="en-IN" smtClean="0"/>
              <a:t>24-01-2018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C595969-B725-4BB5-A3AC-1C162F92F26A}" type="slidenum">
              <a:rPr lang="en-IN" smtClean="0"/>
              <a:t>‹#›</a:t>
            </a:fld>
            <a:endParaRPr lang="en-IN"/>
          </a:p>
        </p:txBody>
      </p:sp>
    </p:spTree>
    <p:extLst>
      <p:ext uri="{BB962C8B-B14F-4D97-AF65-F5344CB8AC3E}">
        <p14:creationId xmlns:p14="http://schemas.microsoft.com/office/powerpoint/2010/main" val="3452171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463745-EB77-400B-BE09-1E1123D75F75}" type="datetimeFigureOut">
              <a:rPr lang="en-IN" smtClean="0"/>
              <a:t>24-01-2018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C595969-B725-4BB5-A3AC-1C162F92F26A}" type="slidenum">
              <a:rPr lang="en-IN" smtClean="0"/>
              <a:t>‹#›</a:t>
            </a:fld>
            <a:endParaRPr lang="en-IN"/>
          </a:p>
        </p:txBody>
      </p:sp>
    </p:spTree>
    <p:extLst>
      <p:ext uri="{BB962C8B-B14F-4D97-AF65-F5344CB8AC3E}">
        <p14:creationId xmlns:p14="http://schemas.microsoft.com/office/powerpoint/2010/main" val="1974409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463745-EB77-400B-BE09-1E1123D75F75}" type="datetimeFigureOut">
              <a:rPr lang="en-IN" smtClean="0"/>
              <a:t>24-01-2018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C595969-B725-4BB5-A3AC-1C162F92F26A}" type="slidenum">
              <a:rPr lang="en-IN" smtClean="0"/>
              <a:t>‹#›</a:t>
            </a:fld>
            <a:endParaRPr lang="en-IN"/>
          </a:p>
        </p:txBody>
      </p:sp>
    </p:spTree>
    <p:extLst>
      <p:ext uri="{BB962C8B-B14F-4D97-AF65-F5344CB8AC3E}">
        <p14:creationId xmlns:p14="http://schemas.microsoft.com/office/powerpoint/2010/main" val="2378236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463745-EB77-400B-BE09-1E1123D75F75}" type="datetimeFigureOut">
              <a:rPr lang="en-IN" smtClean="0"/>
              <a:t>24-01-2018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C595969-B725-4BB5-A3AC-1C162F92F26A}" type="slidenum">
              <a:rPr lang="en-IN" smtClean="0"/>
              <a:t>‹#›</a:t>
            </a:fld>
            <a:endParaRPr lang="en-IN"/>
          </a:p>
        </p:txBody>
      </p:sp>
    </p:spTree>
    <p:extLst>
      <p:ext uri="{BB962C8B-B14F-4D97-AF65-F5344CB8AC3E}">
        <p14:creationId xmlns:p14="http://schemas.microsoft.com/office/powerpoint/2010/main" val="2656570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E463745-EB77-400B-BE09-1E1123D75F75}" type="datetimeFigureOut">
              <a:rPr lang="en-IN" smtClean="0"/>
              <a:t>24-01-2018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C595969-B725-4BB5-A3AC-1C162F92F26A}" type="slidenum">
              <a:rPr lang="en-IN" smtClean="0"/>
              <a:t>‹#›</a:t>
            </a:fld>
            <a:endParaRPr lang="en-IN"/>
          </a:p>
        </p:txBody>
      </p:sp>
    </p:spTree>
    <p:extLst>
      <p:ext uri="{BB962C8B-B14F-4D97-AF65-F5344CB8AC3E}">
        <p14:creationId xmlns:p14="http://schemas.microsoft.com/office/powerpoint/2010/main" val="3388396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E463745-EB77-400B-BE09-1E1123D75F75}" type="datetimeFigureOut">
              <a:rPr lang="en-IN" smtClean="0"/>
              <a:t>24-01-2018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C595969-B725-4BB5-A3AC-1C162F92F26A}" type="slidenum">
              <a:rPr lang="en-IN" smtClean="0"/>
              <a:t>‹#›</a:t>
            </a:fld>
            <a:endParaRPr lang="en-IN"/>
          </a:p>
        </p:txBody>
      </p:sp>
    </p:spTree>
    <p:extLst>
      <p:ext uri="{BB962C8B-B14F-4D97-AF65-F5344CB8AC3E}">
        <p14:creationId xmlns:p14="http://schemas.microsoft.com/office/powerpoint/2010/main" val="3965566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E463745-EB77-400B-BE09-1E1123D75F75}" type="datetimeFigureOut">
              <a:rPr lang="en-IN" smtClean="0"/>
              <a:t>24-01-2018</a:t>
            </a:fld>
            <a:endParaRPr lang="en-IN"/>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C595969-B725-4BB5-A3AC-1C162F92F26A}" type="slidenum">
              <a:rPr lang="en-IN" smtClean="0"/>
              <a:t>‹#›</a:t>
            </a:fld>
            <a:endParaRPr lang="en-IN"/>
          </a:p>
        </p:txBody>
      </p:sp>
    </p:spTree>
    <p:extLst>
      <p:ext uri="{BB962C8B-B14F-4D97-AF65-F5344CB8AC3E}">
        <p14:creationId xmlns:p14="http://schemas.microsoft.com/office/powerpoint/2010/main" val="58280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12" Type="http://schemas.openxmlformats.org/officeDocument/2006/relationships/image" Target="../media/image56.pn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1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2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2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jpeg"/><Relationship Id="rId4" Type="http://schemas.openxmlformats.org/officeDocument/2006/relationships/image" Target="../media/image80.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N" dirty="0"/>
          </a:p>
        </p:txBody>
      </p:sp>
      <p:sp>
        <p:nvSpPr>
          <p:cNvPr id="3" name="Subtitle 2"/>
          <p:cNvSpPr>
            <a:spLocks noGrp="1"/>
          </p:cNvSpPr>
          <p:nvPr>
            <p:ph type="subTitle" idx="1"/>
          </p:nvPr>
        </p:nvSpPr>
        <p:spPr/>
        <p:txBody>
          <a:bodyPr/>
          <a:lstStyle/>
          <a:p>
            <a:endParaRPr lang="en-IN" dirty="0"/>
          </a:p>
        </p:txBody>
      </p:sp>
      <p:pic>
        <p:nvPicPr>
          <p:cNvPr id="1026" name="Picture 2" descr="Background, Texture, Abstract, Red, Old, Pattern"/>
          <p:cNvPicPr>
            <a:picLocks noChangeAspect="1" noChangeArrowheads="1"/>
          </p:cNvPicPr>
          <p:nvPr/>
        </p:nvPicPr>
        <p:blipFill rotWithShape="1">
          <a:blip r:embed="rId2">
            <a:extLst>
              <a:ext uri="{28A0092B-C50C-407E-A947-70E740481C1C}">
                <a14:useLocalDpi xmlns:a14="http://schemas.microsoft.com/office/drawing/2010/main"/>
              </a:ext>
            </a:extLst>
          </a:blip>
          <a:srcRect r="51115"/>
          <a:stretch/>
        </p:blipFill>
        <p:spPr bwMode="auto">
          <a:xfrm>
            <a:off x="0" y="0"/>
            <a:ext cx="6887184" cy="9906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20799111">
            <a:off x="-668362" y="3249702"/>
            <a:ext cx="8181330" cy="348580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5" name="Rectangle 4"/>
          <p:cNvSpPr/>
          <p:nvPr/>
        </p:nvSpPr>
        <p:spPr>
          <a:xfrm rot="20828344">
            <a:off x="209980" y="3932916"/>
            <a:ext cx="6341095" cy="2308324"/>
          </a:xfrm>
          <a:prstGeom prst="rect">
            <a:avLst/>
          </a:prstGeom>
          <a:noFill/>
        </p:spPr>
        <p:txBody>
          <a:bodyPr wrap="none" lIns="91440" tIns="45720" rIns="91440" bIns="45720">
            <a:spAutoFit/>
          </a:bodyPr>
          <a:lstStyle/>
          <a:p>
            <a:pPr algn="ctr"/>
            <a:r>
              <a:rPr lang="en-IN" sz="4800" b="1" spc="50" dirty="0">
                <a:ln w="9525" cmpd="sng">
                  <a:solidFill>
                    <a:schemeClr val="accent1"/>
                  </a:solidFill>
                  <a:prstDash val="solid"/>
                </a:ln>
                <a:solidFill>
                  <a:srgbClr val="70AD47">
                    <a:tint val="1000"/>
                  </a:srgbClr>
                </a:solidFill>
                <a:effectLst>
                  <a:glow rad="38100">
                    <a:schemeClr val="accent1">
                      <a:alpha val="40000"/>
                    </a:schemeClr>
                  </a:glow>
                </a:effectLst>
              </a:rPr>
              <a:t>Round table India &amp; </a:t>
            </a:r>
          </a:p>
          <a:p>
            <a:pPr algn="ctr"/>
            <a:r>
              <a:rPr lang="en-IN" sz="4800" b="1" spc="50" dirty="0">
                <a:ln w="9525" cmpd="sng">
                  <a:solidFill>
                    <a:schemeClr val="accent1"/>
                  </a:solidFill>
                  <a:prstDash val="solid"/>
                </a:ln>
                <a:solidFill>
                  <a:srgbClr val="70AD47">
                    <a:tint val="1000"/>
                  </a:srgbClr>
                </a:solidFill>
                <a:effectLst>
                  <a:glow rad="38100">
                    <a:schemeClr val="accent1">
                      <a:alpha val="40000"/>
                    </a:schemeClr>
                  </a:glow>
                </a:effectLst>
              </a:rPr>
              <a:t>Ladies circle India week</a:t>
            </a:r>
          </a:p>
          <a:p>
            <a:pPr algn="ctr"/>
            <a:r>
              <a:rPr lang="en-US" sz="4800" b="1" spc="50" dirty="0">
                <a:ln w="9525" cmpd="sng">
                  <a:solidFill>
                    <a:schemeClr val="accent1"/>
                  </a:solidFill>
                  <a:prstDash val="solid"/>
                </a:ln>
                <a:solidFill>
                  <a:srgbClr val="70AD47">
                    <a:tint val="1000"/>
                  </a:srgbClr>
                </a:solidFill>
                <a:effectLst>
                  <a:glow rad="38100">
                    <a:schemeClr val="accent1">
                      <a:alpha val="40000"/>
                    </a:schemeClr>
                  </a:glow>
                </a:effectLst>
              </a:rPr>
              <a:t>2017</a:t>
            </a:r>
            <a:endParaRPr lang="en-US" sz="4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577" y="410367"/>
            <a:ext cx="1559345" cy="1559345"/>
          </a:xfrm>
          <a:prstGeom prst="ellipse">
            <a:avLst/>
          </a:prstGeom>
        </p:spPr>
      </p:pic>
      <p:pic>
        <p:nvPicPr>
          <p:cNvPr id="10" name="Picture 9"/>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90928" y="6522115"/>
            <a:ext cx="5468650" cy="3644342"/>
          </a:xfrm>
          <a:prstGeom prst="rect">
            <a:avLst/>
          </a:prstGeom>
        </p:spPr>
      </p:pic>
      <p:sp>
        <p:nvSpPr>
          <p:cNvPr id="8" name="Oval 7"/>
          <p:cNvSpPr/>
          <p:nvPr/>
        </p:nvSpPr>
        <p:spPr>
          <a:xfrm>
            <a:off x="5038927" y="363285"/>
            <a:ext cx="1639601" cy="160642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pic>
        <p:nvPicPr>
          <p:cNvPr id="11" name="Picture 10"/>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36204" y="363284"/>
            <a:ext cx="1503414" cy="1613627"/>
          </a:xfrm>
          <a:prstGeom prst="rect">
            <a:avLst/>
          </a:prstGeom>
          <a:ln>
            <a:noFill/>
          </a:ln>
        </p:spPr>
      </p:pic>
      <p:sp>
        <p:nvSpPr>
          <p:cNvPr id="12" name="Rectangle 11"/>
          <p:cNvSpPr/>
          <p:nvPr/>
        </p:nvSpPr>
        <p:spPr>
          <a:xfrm>
            <a:off x="2360717" y="341950"/>
            <a:ext cx="2233304" cy="169277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000" b="1" cap="none" spc="0" dirty="0">
                <a:ln/>
                <a:solidFill>
                  <a:schemeClr val="accent4"/>
                </a:solidFill>
                <a:effectLst/>
                <a:latin typeface="Algerian" panose="04020705040A02060702" pitchFamily="82" charset="0"/>
              </a:rPr>
              <a:t>MRT 115</a:t>
            </a:r>
          </a:p>
          <a:p>
            <a:pPr algn="ctr"/>
            <a:r>
              <a:rPr lang="en-US" sz="2400" b="1" dirty="0">
                <a:ln/>
                <a:solidFill>
                  <a:schemeClr val="accent4"/>
                </a:solidFill>
                <a:latin typeface="Algerian" panose="04020705040A02060702" pitchFamily="82" charset="0"/>
              </a:rPr>
              <a:t>&amp;</a:t>
            </a:r>
          </a:p>
          <a:p>
            <a:pPr algn="ctr"/>
            <a:r>
              <a:rPr lang="en-US" sz="4000" b="1" cap="none" spc="0" dirty="0" err="1">
                <a:ln/>
                <a:solidFill>
                  <a:schemeClr val="accent4"/>
                </a:solidFill>
                <a:effectLst/>
                <a:latin typeface="Algerian" panose="04020705040A02060702" pitchFamily="82" charset="0"/>
              </a:rPr>
              <a:t>MLc</a:t>
            </a:r>
            <a:r>
              <a:rPr lang="en-US" sz="4000" b="1" cap="none" spc="0" dirty="0">
                <a:ln/>
                <a:solidFill>
                  <a:schemeClr val="accent4"/>
                </a:solidFill>
                <a:effectLst/>
                <a:latin typeface="Algerian" panose="04020705040A02060702" pitchFamily="82" charset="0"/>
              </a:rPr>
              <a:t> 82</a:t>
            </a:r>
          </a:p>
        </p:txBody>
      </p:sp>
    </p:spTree>
    <p:extLst>
      <p:ext uri="{BB962C8B-B14F-4D97-AF65-F5344CB8AC3E}">
        <p14:creationId xmlns:p14="http://schemas.microsoft.com/office/powerpoint/2010/main" val="3047729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00" name="Picture 4" descr="Image result for limb prosthesis backgroun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20238" y="6264613"/>
            <a:ext cx="2451371" cy="371227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ribbon banner pn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7330" y="-83404"/>
            <a:ext cx="6978070" cy="28015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nvPr>
        </p:nvGraphicFramePr>
        <p:xfrm>
          <a:off x="3374594" y="5427592"/>
          <a:ext cx="3327487" cy="4331361"/>
        </p:xfrm>
        <a:graphic>
          <a:graphicData uri="http://schemas.openxmlformats.org/drawingml/2006/table">
            <a:tbl>
              <a:tblPr firstRow="1" bandRow="1">
                <a:tableStyleId>{125E5076-3810-47DD-B79F-674D7AD40C01}</a:tableStyleId>
              </a:tblPr>
              <a:tblGrid>
                <a:gridCol w="3327487">
                  <a:extLst>
                    <a:ext uri="{9D8B030D-6E8A-4147-A177-3AD203B41FA5}">
                      <a16:colId xmlns:a16="http://schemas.microsoft.com/office/drawing/2014/main" val="20000"/>
                    </a:ext>
                  </a:extLst>
                </a:gridCol>
              </a:tblGrid>
              <a:tr h="640800">
                <a:tc>
                  <a:txBody>
                    <a:bodyPr/>
                    <a:lstStyle/>
                    <a:p>
                      <a:pPr algn="ctr"/>
                      <a:r>
                        <a:rPr lang="en-IN" sz="2000" b="0" dirty="0">
                          <a:latin typeface="Imprint MT Shadow" panose="04020605060303030202" pitchFamily="82" charset="0"/>
                        </a:rPr>
                        <a:t>Coordinator – </a:t>
                      </a:r>
                    </a:p>
                    <a:p>
                      <a:pPr algn="ctr"/>
                      <a:r>
                        <a:rPr lang="en-IN" sz="2000" b="0" dirty="0" err="1">
                          <a:latin typeface="Imprint MT Shadow" panose="04020605060303030202" pitchFamily="82" charset="0"/>
                        </a:rPr>
                        <a:t>Haron</a:t>
                      </a:r>
                      <a:r>
                        <a:rPr lang="en-IN" sz="2000" b="0" dirty="0">
                          <a:latin typeface="Imprint MT Shadow" panose="04020605060303030202" pitchFamily="82" charset="0"/>
                        </a:rPr>
                        <a:t> </a:t>
                      </a:r>
                      <a:r>
                        <a:rPr lang="en-IN" sz="2000" b="0" dirty="0" err="1">
                          <a:latin typeface="Imprint MT Shadow" panose="04020605060303030202" pitchFamily="82" charset="0"/>
                        </a:rPr>
                        <a:t>Fernandes</a:t>
                      </a:r>
                      <a:endParaRPr lang="en-IN" sz="2000" b="0" dirty="0">
                        <a:latin typeface="Imprint MT Shadow" panose="04020605060303030202" pitchFamily="82" charset="0"/>
                      </a:endParaRPr>
                    </a:p>
                  </a:txBody>
                  <a:tcPr/>
                </a:tc>
                <a:extLst>
                  <a:ext uri="{0D108BD9-81ED-4DB2-BD59-A6C34878D82A}">
                    <a16:rowId xmlns:a16="http://schemas.microsoft.com/office/drawing/2014/main" val="10000"/>
                  </a:ext>
                </a:extLst>
              </a:tr>
              <a:tr h="416346">
                <a:tc>
                  <a:txBody>
                    <a:bodyPr/>
                    <a:lstStyle/>
                    <a:p>
                      <a:pPr algn="ctr"/>
                      <a:r>
                        <a:rPr lang="en-IN" sz="1800" b="0" dirty="0" err="1">
                          <a:latin typeface="Imprint MT Shadow" panose="04020605060303030202" pitchFamily="82" charset="0"/>
                        </a:rPr>
                        <a:t>Tablers</a:t>
                      </a:r>
                      <a:r>
                        <a:rPr lang="en-IN" sz="1800" b="0" baseline="0" dirty="0">
                          <a:latin typeface="Imprint MT Shadow" panose="04020605060303030202" pitchFamily="82" charset="0"/>
                        </a:rPr>
                        <a:t> Attended</a:t>
                      </a:r>
                      <a:endParaRPr lang="en-IN" sz="1800" b="0" dirty="0">
                        <a:latin typeface="Imprint MT Shadow" panose="04020605060303030202" pitchFamily="82" charset="0"/>
                      </a:endParaRPr>
                    </a:p>
                  </a:txBody>
                  <a:tcPr/>
                </a:tc>
                <a:extLst>
                  <a:ext uri="{0D108BD9-81ED-4DB2-BD59-A6C34878D82A}">
                    <a16:rowId xmlns:a16="http://schemas.microsoft.com/office/drawing/2014/main" val="10001"/>
                  </a:ext>
                </a:extLst>
              </a:tr>
              <a:tr h="1334589">
                <a:tc>
                  <a:txBody>
                    <a:bodyPr/>
                    <a:lstStyle/>
                    <a:p>
                      <a:r>
                        <a:rPr lang="en-IN" sz="1800" b="0" dirty="0" err="1">
                          <a:latin typeface="Imprint MT Shadow" panose="04020605060303030202" pitchFamily="82" charset="0"/>
                        </a:rPr>
                        <a:t>Vadi</a:t>
                      </a:r>
                      <a:r>
                        <a:rPr lang="en-IN" sz="1800" b="0" dirty="0">
                          <a:latin typeface="Imprint MT Shadow" panose="04020605060303030202" pitchFamily="82" charset="0"/>
                        </a:rPr>
                        <a:t> </a:t>
                      </a:r>
                      <a:r>
                        <a:rPr lang="en-IN" sz="1800" b="0" dirty="0" err="1">
                          <a:latin typeface="Imprint MT Shadow" panose="04020605060303030202" pitchFamily="82" charset="0"/>
                        </a:rPr>
                        <a:t>Shenoy</a:t>
                      </a:r>
                      <a:endParaRPr lang="en-IN" sz="1800" b="0" dirty="0">
                        <a:latin typeface="Imprint MT Shadow" panose="04020605060303030202" pitchFamily="82" charset="0"/>
                      </a:endParaRPr>
                    </a:p>
                    <a:p>
                      <a:r>
                        <a:rPr lang="en-IN" sz="1800" b="0" dirty="0">
                          <a:latin typeface="Imprint MT Shadow" panose="04020605060303030202" pitchFamily="82" charset="0"/>
                        </a:rPr>
                        <a:t>Royster Dsouza</a:t>
                      </a:r>
                    </a:p>
                    <a:p>
                      <a:r>
                        <a:rPr lang="en-IN" sz="1800" b="0" dirty="0" err="1">
                          <a:latin typeface="Imprint MT Shadow" panose="04020605060303030202" pitchFamily="82" charset="0"/>
                        </a:rPr>
                        <a:t>Haron</a:t>
                      </a:r>
                      <a:r>
                        <a:rPr lang="en-IN" sz="1800" b="0" dirty="0">
                          <a:latin typeface="Imprint MT Shadow" panose="04020605060303030202" pitchFamily="82" charset="0"/>
                        </a:rPr>
                        <a:t> </a:t>
                      </a:r>
                      <a:r>
                        <a:rPr lang="en-IN" sz="1800" b="0" dirty="0" err="1">
                          <a:latin typeface="Imprint MT Shadow" panose="04020605060303030202" pitchFamily="82" charset="0"/>
                        </a:rPr>
                        <a:t>Fernandes</a:t>
                      </a:r>
                      <a:endParaRPr lang="en-IN" sz="1800" b="0" dirty="0">
                        <a:latin typeface="Imprint MT Shadow" panose="04020605060303030202" pitchFamily="82" charset="0"/>
                      </a:endParaRPr>
                    </a:p>
                    <a:p>
                      <a:r>
                        <a:rPr lang="en-IN" sz="1800" b="0" dirty="0">
                          <a:latin typeface="Imprint MT Shadow" panose="04020605060303030202" pitchFamily="82" charset="0"/>
                        </a:rPr>
                        <a:t>Jacob Chaco</a:t>
                      </a:r>
                    </a:p>
                  </a:txBody>
                  <a:tcPr>
                    <a:solidFill>
                      <a:srgbClr val="7FC3C1"/>
                    </a:solidFill>
                  </a:tcPr>
                </a:tc>
                <a:extLst>
                  <a:ext uri="{0D108BD9-81ED-4DB2-BD59-A6C34878D82A}">
                    <a16:rowId xmlns:a16="http://schemas.microsoft.com/office/drawing/2014/main" val="10002"/>
                  </a:ext>
                </a:extLst>
              </a:tr>
              <a:tr h="416346">
                <a:tc>
                  <a:txBody>
                    <a:bodyPr/>
                    <a:lstStyle/>
                    <a:p>
                      <a:pPr algn="ctr"/>
                      <a:r>
                        <a:rPr lang="en-IN" sz="1800" b="0" dirty="0">
                          <a:latin typeface="Imprint MT Shadow" panose="04020605060303030202" pitchFamily="82" charset="0"/>
                        </a:rPr>
                        <a:t>Circlers Attended</a:t>
                      </a:r>
                    </a:p>
                  </a:txBody>
                  <a:tcPr/>
                </a:tc>
                <a:extLst>
                  <a:ext uri="{0D108BD9-81ED-4DB2-BD59-A6C34878D82A}">
                    <a16:rowId xmlns:a16="http://schemas.microsoft.com/office/drawing/2014/main" val="10003"/>
                  </a:ext>
                </a:extLst>
              </a:tr>
              <a:tr h="718625">
                <a:tc>
                  <a:txBody>
                    <a:bodyPr/>
                    <a:lstStyle/>
                    <a:p>
                      <a:r>
                        <a:rPr lang="en-IN" sz="1800" b="0" dirty="0">
                          <a:latin typeface="Imprint MT Shadow" panose="04020605060303030202" pitchFamily="82" charset="0"/>
                        </a:rPr>
                        <a:t>Kanchan </a:t>
                      </a:r>
                      <a:r>
                        <a:rPr lang="en-IN" sz="1800" b="0" dirty="0" err="1">
                          <a:latin typeface="Imprint MT Shadow" panose="04020605060303030202" pitchFamily="82" charset="0"/>
                        </a:rPr>
                        <a:t>Shenoy</a:t>
                      </a:r>
                      <a:endParaRPr lang="en-IN" sz="1800" b="0" dirty="0">
                        <a:latin typeface="Imprint MT Shadow" panose="04020605060303030202" pitchFamily="82" charset="0"/>
                      </a:endParaRPr>
                    </a:p>
                    <a:p>
                      <a:r>
                        <a:rPr lang="en-IN" sz="1800" b="0" dirty="0" err="1">
                          <a:latin typeface="Imprint MT Shadow" panose="04020605060303030202" pitchFamily="82" charset="0"/>
                        </a:rPr>
                        <a:t>Nanditha</a:t>
                      </a:r>
                      <a:r>
                        <a:rPr lang="en-IN" sz="1800" b="0" baseline="0" dirty="0">
                          <a:latin typeface="Imprint MT Shadow" panose="04020605060303030202" pitchFamily="82" charset="0"/>
                        </a:rPr>
                        <a:t> </a:t>
                      </a:r>
                      <a:r>
                        <a:rPr lang="en-IN" sz="1800" b="0" baseline="0" dirty="0" err="1">
                          <a:latin typeface="Imprint MT Shadow" panose="04020605060303030202" pitchFamily="82" charset="0"/>
                        </a:rPr>
                        <a:t>Fernandes</a:t>
                      </a:r>
                      <a:endParaRPr lang="en-IN" sz="1800" b="0" baseline="0" dirty="0">
                        <a:latin typeface="Imprint MT Shadow" panose="04020605060303030202" pitchFamily="82" charset="0"/>
                      </a:endParaRPr>
                    </a:p>
                    <a:p>
                      <a:r>
                        <a:rPr lang="en-IN" sz="1800" b="0" baseline="0" dirty="0" err="1">
                          <a:latin typeface="Imprint MT Shadow" panose="04020605060303030202" pitchFamily="82" charset="0"/>
                        </a:rPr>
                        <a:t>Sania</a:t>
                      </a:r>
                      <a:r>
                        <a:rPr lang="en-IN" sz="1800" b="0" baseline="0" dirty="0">
                          <a:latin typeface="Imprint MT Shadow" panose="04020605060303030202" pitchFamily="82" charset="0"/>
                        </a:rPr>
                        <a:t> Pinto</a:t>
                      </a:r>
                    </a:p>
                    <a:p>
                      <a:r>
                        <a:rPr lang="en-IN" sz="1800" b="0" baseline="0" dirty="0" err="1">
                          <a:latin typeface="Imprint MT Shadow" panose="04020605060303030202" pitchFamily="82" charset="0"/>
                        </a:rPr>
                        <a:t>Cherishma</a:t>
                      </a:r>
                      <a:r>
                        <a:rPr lang="en-IN" sz="1800" b="0" baseline="0" dirty="0">
                          <a:latin typeface="Imprint MT Shadow" panose="04020605060303030202" pitchFamily="82" charset="0"/>
                        </a:rPr>
                        <a:t> </a:t>
                      </a:r>
                      <a:r>
                        <a:rPr lang="en-IN" sz="1800" b="0" baseline="0" dirty="0" err="1">
                          <a:latin typeface="Imprint MT Shadow" panose="04020605060303030202" pitchFamily="82" charset="0"/>
                        </a:rPr>
                        <a:t>Dsilva</a:t>
                      </a:r>
                      <a:endParaRPr lang="en-IN" sz="1800" b="0" baseline="0" dirty="0">
                        <a:latin typeface="Imprint MT Shadow" panose="04020605060303030202" pitchFamily="82" charset="0"/>
                      </a:endParaRPr>
                    </a:p>
                    <a:p>
                      <a:r>
                        <a:rPr lang="en-IN" sz="1800" b="0" baseline="0" dirty="0">
                          <a:latin typeface="Imprint MT Shadow" panose="04020605060303030202" pitchFamily="82" charset="0"/>
                        </a:rPr>
                        <a:t>Bina</a:t>
                      </a:r>
                      <a:endParaRPr lang="en-IN" sz="1800" b="0" dirty="0">
                        <a:latin typeface="Imprint MT Shadow" panose="04020605060303030202" pitchFamily="82" charset="0"/>
                      </a:endParaRPr>
                    </a:p>
                  </a:txBody>
                  <a:tcPr>
                    <a:solidFill>
                      <a:srgbClr val="7FC3C1"/>
                    </a:solidFill>
                  </a:tcPr>
                </a:tc>
                <a:extLst>
                  <a:ext uri="{0D108BD9-81ED-4DB2-BD59-A6C34878D82A}">
                    <a16:rowId xmlns:a16="http://schemas.microsoft.com/office/drawing/2014/main" val="10004"/>
                  </a:ext>
                </a:extLst>
              </a:tr>
            </a:tbl>
          </a:graphicData>
        </a:graphic>
      </p:graphicFrame>
      <p:sp>
        <p:nvSpPr>
          <p:cNvPr id="6" name="TextBox 5"/>
          <p:cNvSpPr txBox="1"/>
          <p:nvPr/>
        </p:nvSpPr>
        <p:spPr>
          <a:xfrm>
            <a:off x="1067611" y="240178"/>
            <a:ext cx="4708187" cy="830997"/>
          </a:xfrm>
          <a:prstGeom prst="rect">
            <a:avLst/>
          </a:prstGeom>
          <a:noFill/>
        </p:spPr>
        <p:txBody>
          <a:bodyPr wrap="square" rtlCol="0">
            <a:spAutoFit/>
          </a:bodyPr>
          <a:lstStyle/>
          <a:p>
            <a:pPr algn="ctr"/>
            <a:r>
              <a:rPr lang="en-IN" sz="2400" dirty="0">
                <a:solidFill>
                  <a:srgbClr val="5DB3AF"/>
                </a:solidFill>
                <a:latin typeface="Cooper Black" panose="0208090404030B020404" pitchFamily="18" charset="0"/>
              </a:rPr>
              <a:t>Limb Donation</a:t>
            </a:r>
          </a:p>
          <a:p>
            <a:pPr algn="ctr"/>
            <a:r>
              <a:rPr lang="en-IN" sz="2400" dirty="0">
                <a:solidFill>
                  <a:srgbClr val="5DB3AF"/>
                </a:solidFill>
                <a:latin typeface="Cooper Black" panose="0208090404030B020404" pitchFamily="18" charset="0"/>
              </a:rPr>
              <a:t>Wenlock Hospital</a:t>
            </a:r>
          </a:p>
        </p:txBody>
      </p:sp>
      <p:sp>
        <p:nvSpPr>
          <p:cNvPr id="8" name="TextBox 7"/>
          <p:cNvSpPr txBox="1"/>
          <p:nvPr/>
        </p:nvSpPr>
        <p:spPr>
          <a:xfrm>
            <a:off x="1020501" y="1220417"/>
            <a:ext cx="4708187" cy="461665"/>
          </a:xfrm>
          <a:prstGeom prst="rect">
            <a:avLst/>
          </a:prstGeom>
          <a:noFill/>
        </p:spPr>
        <p:txBody>
          <a:bodyPr wrap="square" rtlCol="0">
            <a:spAutoFit/>
          </a:bodyPr>
          <a:lstStyle/>
          <a:p>
            <a:pPr algn="ctr"/>
            <a:r>
              <a:rPr lang="en-IN" sz="2400" dirty="0">
                <a:solidFill>
                  <a:srgbClr val="5DB3AF"/>
                </a:solidFill>
                <a:latin typeface="Cooper Black" panose="0208090404030B020404" pitchFamily="18" charset="0"/>
              </a:rPr>
              <a:t>16 Nov 2017</a:t>
            </a: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t="15590" b="45059"/>
          <a:stretch/>
        </p:blipFill>
        <p:spPr>
          <a:xfrm>
            <a:off x="169753" y="2593088"/>
            <a:ext cx="6649341" cy="2616574"/>
          </a:xfrm>
          <a:prstGeom prst="rect">
            <a:avLst/>
          </a:prstGeom>
          <a:ln>
            <a:noFill/>
          </a:ln>
          <a:effectLst>
            <a:softEdge rad="112500"/>
          </a:effectLst>
        </p:spPr>
      </p:pic>
      <p:sp>
        <p:nvSpPr>
          <p:cNvPr id="3" name="TextBox 2"/>
          <p:cNvSpPr txBox="1"/>
          <p:nvPr/>
        </p:nvSpPr>
        <p:spPr>
          <a:xfrm>
            <a:off x="111105" y="5854336"/>
            <a:ext cx="2384806" cy="3477875"/>
          </a:xfrm>
          <a:prstGeom prst="rect">
            <a:avLst/>
          </a:prstGeom>
          <a:noFill/>
        </p:spPr>
        <p:txBody>
          <a:bodyPr wrap="square" rtlCol="0">
            <a:spAutoFit/>
          </a:bodyPr>
          <a:lstStyle/>
          <a:p>
            <a:r>
              <a:rPr lang="en-IN" sz="2000" dirty="0">
                <a:solidFill>
                  <a:schemeClr val="bg1"/>
                </a:solidFill>
                <a:latin typeface="Imprint MT Shadow" panose="04020605060303030202" pitchFamily="82" charset="0"/>
              </a:rPr>
              <a:t>We watch in awe… </a:t>
            </a:r>
          </a:p>
          <a:p>
            <a:r>
              <a:rPr lang="en-IN" sz="2000" dirty="0">
                <a:solidFill>
                  <a:schemeClr val="bg1"/>
                </a:solidFill>
                <a:latin typeface="Imprint MT Shadow" panose="04020605060303030202" pitchFamily="82" charset="0"/>
              </a:rPr>
              <a:t>As he walked again. One more bread winner back to work and an entire family provided for.</a:t>
            </a:r>
          </a:p>
          <a:p>
            <a:r>
              <a:rPr lang="en-IN" sz="2000" dirty="0">
                <a:solidFill>
                  <a:schemeClr val="bg1"/>
                </a:solidFill>
                <a:latin typeface="Imprint MT Shadow" panose="04020605060303030202" pitchFamily="82" charset="0"/>
              </a:rPr>
              <a:t> </a:t>
            </a:r>
          </a:p>
          <a:p>
            <a:r>
              <a:rPr lang="en-IN" sz="2000" dirty="0">
                <a:solidFill>
                  <a:schemeClr val="bg1"/>
                </a:solidFill>
                <a:latin typeface="Imprint MT Shadow" panose="04020605060303030202" pitchFamily="82" charset="0"/>
              </a:rPr>
              <a:t>One less brother struggling to walk. </a:t>
            </a:r>
          </a:p>
          <a:p>
            <a:r>
              <a:rPr lang="en-IN" sz="2000" dirty="0">
                <a:solidFill>
                  <a:schemeClr val="bg1"/>
                </a:solidFill>
                <a:latin typeface="Imprint MT Shadow" panose="04020605060303030202" pitchFamily="82" charset="0"/>
              </a:rPr>
              <a:t>One more smile shared.</a:t>
            </a:r>
          </a:p>
        </p:txBody>
      </p:sp>
      <p:sp>
        <p:nvSpPr>
          <p:cNvPr id="15" name="TextBox 14"/>
          <p:cNvSpPr txBox="1"/>
          <p:nvPr/>
        </p:nvSpPr>
        <p:spPr>
          <a:xfrm>
            <a:off x="111105" y="5331943"/>
            <a:ext cx="3374597" cy="400110"/>
          </a:xfrm>
          <a:prstGeom prst="rect">
            <a:avLst/>
          </a:prstGeom>
          <a:noFill/>
        </p:spPr>
        <p:txBody>
          <a:bodyPr wrap="square" rtlCol="0">
            <a:spAutoFit/>
          </a:bodyPr>
          <a:lstStyle/>
          <a:p>
            <a:r>
              <a:rPr lang="en-IN" sz="2000" dirty="0">
                <a:solidFill>
                  <a:schemeClr val="bg1"/>
                </a:solidFill>
                <a:latin typeface="Cooper Black" panose="0208090404030B020404" pitchFamily="18" charset="0"/>
              </a:rPr>
              <a:t>Benefactor: Mr. </a:t>
            </a:r>
            <a:r>
              <a:rPr lang="en-IN" sz="2000" dirty="0" err="1">
                <a:solidFill>
                  <a:schemeClr val="bg1"/>
                </a:solidFill>
                <a:latin typeface="Cooper Black" panose="0208090404030B020404" pitchFamily="18" charset="0"/>
              </a:rPr>
              <a:t>Sharief</a:t>
            </a:r>
            <a:endParaRPr lang="en-IN" sz="2000" dirty="0">
              <a:solidFill>
                <a:schemeClr val="bg1"/>
              </a:solidFill>
              <a:latin typeface="Cooper Black" panose="0208090404030B020404" pitchFamily="18" charset="0"/>
            </a:endParaRPr>
          </a:p>
        </p:txBody>
      </p:sp>
    </p:spTree>
    <p:extLst>
      <p:ext uri="{BB962C8B-B14F-4D97-AF65-F5344CB8AC3E}">
        <p14:creationId xmlns:p14="http://schemas.microsoft.com/office/powerpoint/2010/main" val="408226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EA1A6"/>
        </a:solidFill>
        <a:effectLst/>
      </p:bgPr>
    </p:bg>
    <p:spTree>
      <p:nvGrpSpPr>
        <p:cNvPr id="1" name=""/>
        <p:cNvGrpSpPr/>
        <p:nvPr/>
      </p:nvGrpSpPr>
      <p:grpSpPr>
        <a:xfrm>
          <a:off x="0" y="0"/>
          <a:ext cx="0" cy="0"/>
          <a:chOff x="0" y="0"/>
          <a:chExt cx="0" cy="0"/>
        </a:xfrm>
      </p:grpSpPr>
      <p:pic>
        <p:nvPicPr>
          <p:cNvPr id="3082" name="Picture 10" descr="Image result for child abuse"/>
          <p:cNvPicPr>
            <a:picLocks noChangeAspect="1" noChangeArrowheads="1"/>
          </p:cNvPicPr>
          <p:nvPr/>
        </p:nvPicPr>
        <p:blipFill rotWithShape="1">
          <a:blip r:embed="rId2">
            <a:extLst>
              <a:ext uri="{28A0092B-C50C-407E-A947-70E740481C1C}">
                <a14:useLocalDpi xmlns:a14="http://schemas.microsoft.com/office/drawing/2010/main"/>
              </a:ext>
            </a:extLst>
          </a:blip>
          <a:srcRect l="30286" r="1495" b="3571"/>
          <a:stretch/>
        </p:blipFill>
        <p:spPr bwMode="auto">
          <a:xfrm>
            <a:off x="-24770" y="-1"/>
            <a:ext cx="6882770" cy="990600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red ribb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82736"/>
            <a:ext cx="6759316" cy="19828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1328729652"/>
              </p:ext>
            </p:extLst>
          </p:nvPr>
        </p:nvGraphicFramePr>
        <p:xfrm>
          <a:off x="89128" y="2878955"/>
          <a:ext cx="3327487" cy="3526706"/>
        </p:xfrm>
        <a:graphic>
          <a:graphicData uri="http://schemas.openxmlformats.org/drawingml/2006/table">
            <a:tbl>
              <a:tblPr firstRow="1" bandRow="1">
                <a:tableStyleId>{9D7B26C5-4107-4FEC-AEDC-1716B250A1EF}</a:tableStyleId>
              </a:tblPr>
              <a:tblGrid>
                <a:gridCol w="3327487">
                  <a:extLst>
                    <a:ext uri="{9D8B030D-6E8A-4147-A177-3AD203B41FA5}">
                      <a16:colId xmlns:a16="http://schemas.microsoft.com/office/drawing/2014/main" val="20000"/>
                    </a:ext>
                  </a:extLst>
                </a:gridCol>
              </a:tblGrid>
              <a:tr h="640800">
                <a:tc>
                  <a:txBody>
                    <a:bodyPr/>
                    <a:lstStyle/>
                    <a:p>
                      <a:r>
                        <a:rPr lang="en-IN" sz="1800" b="0" dirty="0">
                          <a:solidFill>
                            <a:schemeClr val="bg1"/>
                          </a:solidFill>
                          <a:latin typeface="Imprint MT Shadow" panose="04020605060303030202" pitchFamily="82" charset="0"/>
                        </a:rPr>
                        <a:t>Coordinator – Eugene Rent</a:t>
                      </a:r>
                    </a:p>
                  </a:txBody>
                  <a:tcPr/>
                </a:tc>
                <a:extLst>
                  <a:ext uri="{0D108BD9-81ED-4DB2-BD59-A6C34878D82A}">
                    <a16:rowId xmlns:a16="http://schemas.microsoft.com/office/drawing/2014/main" val="10000"/>
                  </a:ext>
                </a:extLst>
              </a:tr>
              <a:tr h="416346">
                <a:tc>
                  <a:txBody>
                    <a:bodyPr/>
                    <a:lstStyle/>
                    <a:p>
                      <a:pPr algn="ctr"/>
                      <a:r>
                        <a:rPr lang="en-IN" sz="1800" b="0" dirty="0" err="1">
                          <a:solidFill>
                            <a:schemeClr val="bg1"/>
                          </a:solidFill>
                          <a:latin typeface="Imprint MT Shadow" panose="04020605060303030202" pitchFamily="82" charset="0"/>
                        </a:rPr>
                        <a:t>Tablers</a:t>
                      </a:r>
                      <a:r>
                        <a:rPr lang="en-IN" sz="1800" b="0" baseline="0" dirty="0">
                          <a:solidFill>
                            <a:schemeClr val="bg1"/>
                          </a:solidFill>
                          <a:latin typeface="Imprint MT Shadow" panose="04020605060303030202" pitchFamily="82" charset="0"/>
                        </a:rPr>
                        <a:t> Attended</a:t>
                      </a:r>
                      <a:endParaRPr lang="en-IN" sz="1800" b="0" dirty="0">
                        <a:solidFill>
                          <a:schemeClr val="bg1"/>
                        </a:solidFill>
                        <a:latin typeface="Imprint MT Shadow" panose="04020605060303030202" pitchFamily="82" charset="0"/>
                      </a:endParaRPr>
                    </a:p>
                  </a:txBody>
                  <a:tcPr/>
                </a:tc>
                <a:extLst>
                  <a:ext uri="{0D108BD9-81ED-4DB2-BD59-A6C34878D82A}">
                    <a16:rowId xmlns:a16="http://schemas.microsoft.com/office/drawing/2014/main" val="10001"/>
                  </a:ext>
                </a:extLst>
              </a:tr>
              <a:tr h="1334589">
                <a:tc>
                  <a:txBody>
                    <a:bodyPr/>
                    <a:lstStyle/>
                    <a:p>
                      <a:r>
                        <a:rPr lang="en-IN" sz="1800" b="0" dirty="0" err="1">
                          <a:solidFill>
                            <a:schemeClr val="bg1"/>
                          </a:solidFill>
                          <a:latin typeface="Imprint MT Shadow" panose="04020605060303030202" pitchFamily="82" charset="0"/>
                        </a:rPr>
                        <a:t>Vadi</a:t>
                      </a:r>
                      <a:endParaRPr lang="en-IN" sz="1800" b="0" dirty="0">
                        <a:solidFill>
                          <a:schemeClr val="bg1"/>
                        </a:solidFill>
                        <a:latin typeface="Imprint MT Shadow" panose="04020605060303030202" pitchFamily="82" charset="0"/>
                      </a:endParaRPr>
                    </a:p>
                    <a:p>
                      <a:r>
                        <a:rPr lang="en-IN" sz="1800" b="0" dirty="0">
                          <a:solidFill>
                            <a:schemeClr val="bg1"/>
                          </a:solidFill>
                          <a:latin typeface="Imprint MT Shadow" panose="04020605060303030202" pitchFamily="82" charset="0"/>
                        </a:rPr>
                        <a:t>Royster</a:t>
                      </a:r>
                    </a:p>
                    <a:p>
                      <a:r>
                        <a:rPr lang="en-IN" sz="1800" b="0" dirty="0">
                          <a:solidFill>
                            <a:schemeClr val="bg1"/>
                          </a:solidFill>
                          <a:latin typeface="Imprint MT Shadow" panose="04020605060303030202" pitchFamily="82" charset="0"/>
                        </a:rPr>
                        <a:t>Eugene</a:t>
                      </a:r>
                    </a:p>
                    <a:p>
                      <a:r>
                        <a:rPr lang="en-IN" sz="1800" b="0" dirty="0">
                          <a:solidFill>
                            <a:schemeClr val="bg1"/>
                          </a:solidFill>
                          <a:latin typeface="Imprint MT Shadow" panose="04020605060303030202" pitchFamily="82" charset="0"/>
                        </a:rPr>
                        <a:t>Canute</a:t>
                      </a:r>
                    </a:p>
                  </a:txBody>
                  <a:tcPr/>
                </a:tc>
                <a:extLst>
                  <a:ext uri="{0D108BD9-81ED-4DB2-BD59-A6C34878D82A}">
                    <a16:rowId xmlns:a16="http://schemas.microsoft.com/office/drawing/2014/main" val="10002"/>
                  </a:ext>
                </a:extLst>
              </a:tr>
              <a:tr h="416346">
                <a:tc>
                  <a:txBody>
                    <a:bodyPr/>
                    <a:lstStyle/>
                    <a:p>
                      <a:pPr algn="ctr"/>
                      <a:r>
                        <a:rPr lang="en-IN" sz="1800" b="0" dirty="0">
                          <a:solidFill>
                            <a:schemeClr val="bg1"/>
                          </a:solidFill>
                          <a:latin typeface="Imprint MT Shadow" panose="04020605060303030202" pitchFamily="82" charset="0"/>
                        </a:rPr>
                        <a:t>Circlers Attended</a:t>
                      </a:r>
                    </a:p>
                  </a:txBody>
                  <a:tcPr/>
                </a:tc>
                <a:extLst>
                  <a:ext uri="{0D108BD9-81ED-4DB2-BD59-A6C34878D82A}">
                    <a16:rowId xmlns:a16="http://schemas.microsoft.com/office/drawing/2014/main" val="10003"/>
                  </a:ext>
                </a:extLst>
              </a:tr>
              <a:tr h="718625">
                <a:tc>
                  <a:txBody>
                    <a:bodyPr/>
                    <a:lstStyle/>
                    <a:p>
                      <a:r>
                        <a:rPr lang="en-IN" sz="1800" b="0" dirty="0">
                          <a:solidFill>
                            <a:schemeClr val="bg1"/>
                          </a:solidFill>
                          <a:latin typeface="Imprint MT Shadow" panose="04020605060303030202" pitchFamily="82" charset="0"/>
                        </a:rPr>
                        <a:t>Kanchan</a:t>
                      </a:r>
                    </a:p>
                    <a:p>
                      <a:r>
                        <a:rPr lang="en-IN" sz="1800" b="0" dirty="0" err="1">
                          <a:solidFill>
                            <a:schemeClr val="bg1"/>
                          </a:solidFill>
                          <a:latin typeface="Imprint MT Shadow" panose="04020605060303030202" pitchFamily="82" charset="0"/>
                        </a:rPr>
                        <a:t>Sania</a:t>
                      </a:r>
                      <a:endParaRPr lang="en-IN" sz="1800" b="0" dirty="0">
                        <a:solidFill>
                          <a:schemeClr val="bg1"/>
                        </a:solidFill>
                        <a:latin typeface="Imprint MT Shadow" panose="04020605060303030202" pitchFamily="82" charset="0"/>
                      </a:endParaRPr>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1067611" y="413418"/>
            <a:ext cx="4708187" cy="830997"/>
          </a:xfrm>
          <a:prstGeom prst="rect">
            <a:avLst/>
          </a:prstGeom>
          <a:noFill/>
        </p:spPr>
        <p:txBody>
          <a:bodyPr wrap="square" rtlCol="0">
            <a:spAutoFit/>
          </a:bodyPr>
          <a:lstStyle/>
          <a:p>
            <a:pPr algn="ctr"/>
            <a:r>
              <a:rPr lang="en-IN" sz="2400" dirty="0">
                <a:solidFill>
                  <a:srgbClr val="FFFF00"/>
                </a:solidFill>
                <a:latin typeface="Cooper Black" panose="0208090404030B020404" pitchFamily="18" charset="0"/>
              </a:rPr>
              <a:t>Good Touch Bad Touch</a:t>
            </a:r>
          </a:p>
          <a:p>
            <a:pPr algn="ctr"/>
            <a:r>
              <a:rPr lang="en-IN" sz="2400" dirty="0">
                <a:solidFill>
                  <a:srgbClr val="FFFF00"/>
                </a:solidFill>
                <a:latin typeface="Cooper Black" panose="0208090404030B020404" pitchFamily="18" charset="0"/>
              </a:rPr>
              <a:t>Child Abuse Prevention Talk</a:t>
            </a:r>
          </a:p>
        </p:txBody>
      </p:sp>
      <p:sp>
        <p:nvSpPr>
          <p:cNvPr id="8" name="TextBox 7"/>
          <p:cNvSpPr txBox="1"/>
          <p:nvPr/>
        </p:nvSpPr>
        <p:spPr>
          <a:xfrm>
            <a:off x="1020502" y="1555643"/>
            <a:ext cx="4708187" cy="461665"/>
          </a:xfrm>
          <a:prstGeom prst="rect">
            <a:avLst/>
          </a:prstGeom>
          <a:noFill/>
        </p:spPr>
        <p:txBody>
          <a:bodyPr wrap="square" rtlCol="0">
            <a:spAutoFit/>
          </a:bodyPr>
          <a:lstStyle/>
          <a:p>
            <a:pPr algn="ctr"/>
            <a:r>
              <a:rPr lang="en-IN" sz="2400" dirty="0">
                <a:solidFill>
                  <a:schemeClr val="bg1"/>
                </a:solidFill>
                <a:latin typeface="Cooper Black" panose="0208090404030B020404" pitchFamily="18" charset="0"/>
              </a:rPr>
              <a:t>16 Nov 2017</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96744" y="7028165"/>
            <a:ext cx="3702006" cy="2776504"/>
          </a:xfrm>
          <a:prstGeom prst="rect">
            <a:avLst/>
          </a:prstGeom>
        </p:spPr>
      </p:pic>
      <p:sp>
        <p:nvSpPr>
          <p:cNvPr id="11" name="TextBox 10"/>
          <p:cNvSpPr txBox="1"/>
          <p:nvPr/>
        </p:nvSpPr>
        <p:spPr>
          <a:xfrm>
            <a:off x="3421705" y="3576163"/>
            <a:ext cx="3327487" cy="2308324"/>
          </a:xfrm>
          <a:prstGeom prst="rect">
            <a:avLst/>
          </a:prstGeom>
          <a:noFill/>
        </p:spPr>
        <p:txBody>
          <a:bodyPr wrap="square" rtlCol="0">
            <a:spAutoFit/>
          </a:bodyPr>
          <a:lstStyle/>
          <a:p>
            <a:pPr algn="just"/>
            <a:r>
              <a:rPr lang="en-IN" dirty="0">
                <a:solidFill>
                  <a:schemeClr val="bg1"/>
                </a:solidFill>
                <a:latin typeface="Imprint MT Shadow" panose="04020605060303030202" pitchFamily="82" charset="0"/>
              </a:rPr>
              <a:t>The Children were educated on what is good touch and what is bad. How to identify a sexual predator and what to do when exposed to such a situation. Children from 3</a:t>
            </a:r>
            <a:r>
              <a:rPr lang="en-IN" baseline="30000" dirty="0">
                <a:solidFill>
                  <a:schemeClr val="bg1"/>
                </a:solidFill>
                <a:latin typeface="Imprint MT Shadow" panose="04020605060303030202" pitchFamily="82" charset="0"/>
              </a:rPr>
              <a:t>rd</a:t>
            </a:r>
            <a:r>
              <a:rPr lang="en-IN" dirty="0">
                <a:solidFill>
                  <a:schemeClr val="bg1"/>
                </a:solidFill>
                <a:latin typeface="Imprint MT Shadow" panose="04020605060303030202" pitchFamily="82" charset="0"/>
              </a:rPr>
              <a:t> to 7</a:t>
            </a:r>
            <a:r>
              <a:rPr lang="en-IN" baseline="30000" dirty="0">
                <a:solidFill>
                  <a:schemeClr val="bg1"/>
                </a:solidFill>
                <a:latin typeface="Imprint MT Shadow" panose="04020605060303030202" pitchFamily="82" charset="0"/>
              </a:rPr>
              <a:t>th</a:t>
            </a:r>
            <a:r>
              <a:rPr lang="en-IN" dirty="0">
                <a:solidFill>
                  <a:schemeClr val="bg1"/>
                </a:solidFill>
                <a:latin typeface="Imprint MT Shadow" panose="04020605060303030202" pitchFamily="82" charset="0"/>
              </a:rPr>
              <a:t> standard were educated followed by a Q&amp;A session. </a:t>
            </a:r>
          </a:p>
        </p:txBody>
      </p:sp>
      <p:sp>
        <p:nvSpPr>
          <p:cNvPr id="13" name="TextBox 12"/>
          <p:cNvSpPr txBox="1"/>
          <p:nvPr/>
        </p:nvSpPr>
        <p:spPr>
          <a:xfrm>
            <a:off x="3421705" y="2165625"/>
            <a:ext cx="3374597" cy="1323439"/>
          </a:xfrm>
          <a:prstGeom prst="rect">
            <a:avLst/>
          </a:prstGeom>
          <a:noFill/>
        </p:spPr>
        <p:txBody>
          <a:bodyPr wrap="square" rtlCol="0">
            <a:spAutoFit/>
          </a:bodyPr>
          <a:lstStyle/>
          <a:p>
            <a:r>
              <a:rPr lang="en-IN" sz="2000" dirty="0">
                <a:solidFill>
                  <a:schemeClr val="bg1"/>
                </a:solidFill>
                <a:latin typeface="Cooper Black" panose="0208090404030B020404" pitchFamily="18" charset="0"/>
              </a:rPr>
              <a:t>Location : </a:t>
            </a:r>
            <a:r>
              <a:rPr lang="en-IN" sz="2000" dirty="0" err="1">
                <a:solidFill>
                  <a:schemeClr val="bg1"/>
                </a:solidFill>
                <a:latin typeface="Cooper Black" panose="0208090404030B020404" pitchFamily="18" charset="0"/>
              </a:rPr>
              <a:t>Bikarnakatte</a:t>
            </a:r>
            <a:r>
              <a:rPr lang="en-IN" sz="2000" dirty="0">
                <a:solidFill>
                  <a:schemeClr val="bg1"/>
                </a:solidFill>
                <a:latin typeface="Cooper Black" panose="0208090404030B020404" pitchFamily="18" charset="0"/>
              </a:rPr>
              <a:t>       	       School</a:t>
            </a:r>
          </a:p>
          <a:p>
            <a:r>
              <a:rPr lang="en-IN" sz="2000" dirty="0">
                <a:solidFill>
                  <a:schemeClr val="bg1"/>
                </a:solidFill>
                <a:latin typeface="Cooper Black" panose="0208090404030B020404" pitchFamily="18" charset="0"/>
              </a:rPr>
              <a:t>Resource Person:</a:t>
            </a:r>
          </a:p>
          <a:p>
            <a:r>
              <a:rPr lang="en-IN" sz="100" dirty="0">
                <a:solidFill>
                  <a:schemeClr val="bg1"/>
                </a:solidFill>
                <a:latin typeface="Cooper Black" panose="0208090404030B020404" pitchFamily="18" charset="0"/>
              </a:rPr>
              <a:t>.</a:t>
            </a:r>
            <a:r>
              <a:rPr lang="en-IN" sz="2000" dirty="0">
                <a:solidFill>
                  <a:schemeClr val="bg1"/>
                </a:solidFill>
                <a:latin typeface="Cooper Black" panose="0208090404030B020404" pitchFamily="18" charset="0"/>
              </a:rPr>
              <a:t>        </a:t>
            </a:r>
            <a:r>
              <a:rPr lang="en-IN" sz="2000" dirty="0" err="1">
                <a:solidFill>
                  <a:schemeClr val="bg1"/>
                </a:solidFill>
                <a:latin typeface="Cooper Black" panose="0208090404030B020404" pitchFamily="18" charset="0"/>
              </a:rPr>
              <a:t>Dr.</a:t>
            </a:r>
            <a:r>
              <a:rPr lang="en-IN" sz="2000" dirty="0">
                <a:solidFill>
                  <a:schemeClr val="bg1"/>
                </a:solidFill>
                <a:latin typeface="Cooper Black" panose="0208090404030B020404" pitchFamily="18" charset="0"/>
              </a:rPr>
              <a:t> Caroline Dsouza</a:t>
            </a:r>
          </a:p>
        </p:txBody>
      </p:sp>
    </p:spTree>
    <p:extLst>
      <p:ext uri="{BB962C8B-B14F-4D97-AF65-F5344CB8AC3E}">
        <p14:creationId xmlns:p14="http://schemas.microsoft.com/office/powerpoint/2010/main" val="1549984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22421832"/>
              </p:ext>
            </p:extLst>
          </p:nvPr>
        </p:nvGraphicFramePr>
        <p:xfrm>
          <a:off x="3230002" y="307733"/>
          <a:ext cx="3327487" cy="5008452"/>
        </p:xfrm>
        <a:graphic>
          <a:graphicData uri="http://schemas.openxmlformats.org/drawingml/2006/table">
            <a:tbl>
              <a:tblPr firstRow="1" bandRow="1">
                <a:tableStyleId>{284E427A-3D55-4303-BF80-6455036E1DE7}</a:tableStyleId>
              </a:tblPr>
              <a:tblGrid>
                <a:gridCol w="3327487">
                  <a:extLst>
                    <a:ext uri="{9D8B030D-6E8A-4147-A177-3AD203B41FA5}">
                      <a16:colId xmlns:a16="http://schemas.microsoft.com/office/drawing/2014/main" val="20000"/>
                    </a:ext>
                  </a:extLst>
                </a:gridCol>
              </a:tblGrid>
              <a:tr h="640800">
                <a:tc>
                  <a:txBody>
                    <a:bodyPr/>
                    <a:lstStyle/>
                    <a:p>
                      <a:pPr algn="ctr"/>
                      <a:r>
                        <a:rPr lang="en-IN" sz="2000" b="0" dirty="0">
                          <a:latin typeface="Imprint MT Shadow" panose="04020605060303030202" pitchFamily="82" charset="0"/>
                        </a:rPr>
                        <a:t>Coordinator – </a:t>
                      </a:r>
                    </a:p>
                    <a:p>
                      <a:pPr algn="ctr"/>
                      <a:r>
                        <a:rPr lang="en-IN" sz="2000" b="0" dirty="0">
                          <a:latin typeface="Imprint MT Shadow" panose="04020605060303030202" pitchFamily="82" charset="0"/>
                        </a:rPr>
                        <a:t>Canute</a:t>
                      </a:r>
                    </a:p>
                  </a:txBody>
                  <a:tcPr>
                    <a:solidFill>
                      <a:srgbClr val="FF0000"/>
                    </a:solidFill>
                  </a:tcPr>
                </a:tc>
                <a:extLst>
                  <a:ext uri="{0D108BD9-81ED-4DB2-BD59-A6C34878D82A}">
                    <a16:rowId xmlns:a16="http://schemas.microsoft.com/office/drawing/2014/main" val="10000"/>
                  </a:ext>
                </a:extLst>
              </a:tr>
              <a:tr h="416346">
                <a:tc>
                  <a:txBody>
                    <a:bodyPr/>
                    <a:lstStyle/>
                    <a:p>
                      <a:pPr algn="ctr"/>
                      <a:r>
                        <a:rPr lang="en-IN" sz="1800" b="0" dirty="0" err="1">
                          <a:latin typeface="Imprint MT Shadow" panose="04020605060303030202" pitchFamily="82" charset="0"/>
                        </a:rPr>
                        <a:t>Tablers</a:t>
                      </a:r>
                      <a:r>
                        <a:rPr lang="en-IN" sz="1800" b="0" baseline="0" dirty="0">
                          <a:latin typeface="Imprint MT Shadow" panose="04020605060303030202" pitchFamily="82" charset="0"/>
                        </a:rPr>
                        <a:t> Attended</a:t>
                      </a:r>
                      <a:endParaRPr lang="en-IN" sz="1800" b="0" dirty="0">
                        <a:latin typeface="Imprint MT Shadow" panose="04020605060303030202" pitchFamily="82" charset="0"/>
                      </a:endParaRPr>
                    </a:p>
                  </a:txBody>
                  <a:tcPr>
                    <a:solidFill>
                      <a:srgbClr val="FFFF00">
                        <a:alpha val="40000"/>
                      </a:srgbClr>
                    </a:solidFill>
                  </a:tcPr>
                </a:tc>
                <a:extLst>
                  <a:ext uri="{0D108BD9-81ED-4DB2-BD59-A6C34878D82A}">
                    <a16:rowId xmlns:a16="http://schemas.microsoft.com/office/drawing/2014/main" val="10001"/>
                  </a:ext>
                </a:extLst>
              </a:tr>
              <a:tr h="1334589">
                <a:tc>
                  <a:txBody>
                    <a:bodyPr/>
                    <a:lstStyle/>
                    <a:p>
                      <a:r>
                        <a:rPr lang="en-IN" sz="1800" b="0" dirty="0" err="1">
                          <a:solidFill>
                            <a:srgbClr val="FF0000"/>
                          </a:solidFill>
                          <a:latin typeface="Imprint MT Shadow" panose="04020605060303030202" pitchFamily="82" charset="0"/>
                        </a:rPr>
                        <a:t>Vadi</a:t>
                      </a:r>
                      <a:r>
                        <a:rPr lang="en-IN" sz="1800" b="0" dirty="0">
                          <a:solidFill>
                            <a:srgbClr val="FF0000"/>
                          </a:solidFill>
                          <a:latin typeface="Imprint MT Shadow" panose="04020605060303030202" pitchFamily="82" charset="0"/>
                        </a:rPr>
                        <a:t> </a:t>
                      </a:r>
                      <a:r>
                        <a:rPr lang="en-IN" sz="1800" b="0" dirty="0" err="1">
                          <a:solidFill>
                            <a:srgbClr val="FF0000"/>
                          </a:solidFill>
                          <a:latin typeface="Imprint MT Shadow" panose="04020605060303030202" pitchFamily="82" charset="0"/>
                        </a:rPr>
                        <a:t>Shenoy</a:t>
                      </a:r>
                      <a:endParaRPr lang="en-IN" sz="1800" b="0" dirty="0">
                        <a:solidFill>
                          <a:srgbClr val="FF0000"/>
                        </a:solidFill>
                        <a:latin typeface="Imprint MT Shadow" panose="04020605060303030202" pitchFamily="82" charset="0"/>
                      </a:endParaRPr>
                    </a:p>
                    <a:p>
                      <a:r>
                        <a:rPr lang="en-IN" sz="1800" b="0" dirty="0">
                          <a:solidFill>
                            <a:srgbClr val="FF0000"/>
                          </a:solidFill>
                          <a:latin typeface="Imprint MT Shadow" panose="04020605060303030202" pitchFamily="82" charset="0"/>
                        </a:rPr>
                        <a:t>Royster Dsouza</a:t>
                      </a:r>
                    </a:p>
                    <a:p>
                      <a:r>
                        <a:rPr lang="en-IN" sz="1800" b="0" dirty="0" err="1">
                          <a:solidFill>
                            <a:srgbClr val="FF0000"/>
                          </a:solidFill>
                          <a:latin typeface="Imprint MT Shadow" panose="04020605060303030202" pitchFamily="82" charset="0"/>
                        </a:rPr>
                        <a:t>Yathin</a:t>
                      </a:r>
                      <a:endParaRPr lang="en-IN" sz="1800" b="0" dirty="0">
                        <a:solidFill>
                          <a:srgbClr val="FF0000"/>
                        </a:solidFill>
                        <a:latin typeface="Imprint MT Shadow" panose="04020605060303030202" pitchFamily="82" charset="0"/>
                      </a:endParaRPr>
                    </a:p>
                    <a:p>
                      <a:r>
                        <a:rPr lang="en-IN" sz="1800" b="0" dirty="0">
                          <a:solidFill>
                            <a:srgbClr val="FF0000"/>
                          </a:solidFill>
                          <a:latin typeface="Imprint MT Shadow" panose="04020605060303030202" pitchFamily="82" charset="0"/>
                        </a:rPr>
                        <a:t>Canute</a:t>
                      </a:r>
                    </a:p>
                    <a:p>
                      <a:r>
                        <a:rPr lang="en-IN" sz="1800" b="0" dirty="0">
                          <a:solidFill>
                            <a:srgbClr val="FF0000"/>
                          </a:solidFill>
                          <a:latin typeface="Imprint MT Shadow" panose="04020605060303030202" pitchFamily="82" charset="0"/>
                        </a:rPr>
                        <a:t>Eugene Rent</a:t>
                      </a:r>
                    </a:p>
                    <a:p>
                      <a:r>
                        <a:rPr lang="en-IN" sz="1800" b="0" dirty="0" err="1">
                          <a:solidFill>
                            <a:srgbClr val="FF0000"/>
                          </a:solidFill>
                          <a:latin typeface="Imprint MT Shadow" panose="04020605060303030202" pitchFamily="82" charset="0"/>
                        </a:rPr>
                        <a:t>Haron</a:t>
                      </a:r>
                      <a:r>
                        <a:rPr lang="en-IN" sz="1800" b="0" dirty="0">
                          <a:solidFill>
                            <a:srgbClr val="FF0000"/>
                          </a:solidFill>
                          <a:latin typeface="Imprint MT Shadow" panose="04020605060303030202" pitchFamily="82" charset="0"/>
                        </a:rPr>
                        <a:t> </a:t>
                      </a:r>
                      <a:r>
                        <a:rPr lang="en-IN" sz="1800" b="0" dirty="0" err="1">
                          <a:solidFill>
                            <a:srgbClr val="FF0000"/>
                          </a:solidFill>
                          <a:latin typeface="Imprint MT Shadow" panose="04020605060303030202" pitchFamily="82" charset="0"/>
                        </a:rPr>
                        <a:t>Fernandes</a:t>
                      </a:r>
                      <a:endParaRPr lang="en-IN" sz="1800" b="0" dirty="0">
                        <a:solidFill>
                          <a:srgbClr val="FF0000"/>
                        </a:solidFill>
                        <a:latin typeface="Imprint MT Shadow" panose="04020605060303030202" pitchFamily="82" charset="0"/>
                      </a:endParaRPr>
                    </a:p>
                    <a:p>
                      <a:r>
                        <a:rPr lang="en-IN" sz="1800" b="0" dirty="0" err="1">
                          <a:solidFill>
                            <a:srgbClr val="FF0000"/>
                          </a:solidFill>
                          <a:latin typeface="Imprint MT Shadow" panose="04020605060303030202" pitchFamily="82" charset="0"/>
                        </a:rPr>
                        <a:t>Ajeeth</a:t>
                      </a:r>
                      <a:endParaRPr lang="en-IN" sz="1800" b="0" dirty="0">
                        <a:solidFill>
                          <a:srgbClr val="FF0000"/>
                        </a:solidFill>
                        <a:latin typeface="Imprint MT Shadow" panose="04020605060303030202" pitchFamily="82" charset="0"/>
                      </a:endParaRPr>
                    </a:p>
                    <a:p>
                      <a:r>
                        <a:rPr lang="en-IN" sz="1800" b="0" dirty="0" err="1">
                          <a:solidFill>
                            <a:srgbClr val="FF0000"/>
                          </a:solidFill>
                          <a:latin typeface="Imprint MT Shadow" panose="04020605060303030202" pitchFamily="82" charset="0"/>
                        </a:rPr>
                        <a:t>Pramod</a:t>
                      </a:r>
                      <a:r>
                        <a:rPr lang="en-IN" sz="1800" b="0" dirty="0">
                          <a:solidFill>
                            <a:srgbClr val="FF0000"/>
                          </a:solidFill>
                          <a:latin typeface="Imprint MT Shadow" panose="04020605060303030202" pitchFamily="82" charset="0"/>
                        </a:rPr>
                        <a:t> Pinto</a:t>
                      </a:r>
                    </a:p>
                    <a:p>
                      <a:endParaRPr lang="en-IN" sz="1800" b="0" dirty="0">
                        <a:solidFill>
                          <a:srgbClr val="FF0000"/>
                        </a:solidFill>
                        <a:latin typeface="Imprint MT Shadow" panose="04020605060303030202" pitchFamily="82" charset="0"/>
                      </a:endParaRPr>
                    </a:p>
                  </a:txBody>
                  <a:tcPr>
                    <a:solidFill>
                      <a:schemeClr val="dk1"/>
                    </a:solidFill>
                  </a:tcPr>
                </a:tc>
                <a:extLst>
                  <a:ext uri="{0D108BD9-81ED-4DB2-BD59-A6C34878D82A}">
                    <a16:rowId xmlns:a16="http://schemas.microsoft.com/office/drawing/2014/main" val="10002"/>
                  </a:ext>
                </a:extLst>
              </a:tr>
              <a:tr h="416346">
                <a:tc>
                  <a:txBody>
                    <a:bodyPr/>
                    <a:lstStyle/>
                    <a:p>
                      <a:pPr algn="ctr"/>
                      <a:r>
                        <a:rPr lang="en-IN" sz="1800" b="0" dirty="0">
                          <a:latin typeface="Imprint MT Shadow" panose="04020605060303030202" pitchFamily="82" charset="0"/>
                        </a:rPr>
                        <a:t>Circlers Attended</a:t>
                      </a:r>
                    </a:p>
                  </a:txBody>
                  <a:tcPr>
                    <a:solidFill>
                      <a:srgbClr val="FFFF00">
                        <a:alpha val="40000"/>
                      </a:srgbClr>
                    </a:solidFill>
                  </a:tcPr>
                </a:tc>
                <a:extLst>
                  <a:ext uri="{0D108BD9-81ED-4DB2-BD59-A6C34878D82A}">
                    <a16:rowId xmlns:a16="http://schemas.microsoft.com/office/drawing/2014/main" val="10003"/>
                  </a:ext>
                </a:extLst>
              </a:tr>
              <a:tr h="718625">
                <a:tc>
                  <a:txBody>
                    <a:bodyPr/>
                    <a:lstStyle/>
                    <a:p>
                      <a:r>
                        <a:rPr lang="en-IN" sz="1800" b="0" dirty="0">
                          <a:solidFill>
                            <a:srgbClr val="FF0000"/>
                          </a:solidFill>
                          <a:latin typeface="Imprint MT Shadow" panose="04020605060303030202" pitchFamily="82" charset="0"/>
                        </a:rPr>
                        <a:t>Kanchan </a:t>
                      </a:r>
                      <a:r>
                        <a:rPr lang="en-IN" sz="1800" b="0" dirty="0" err="1">
                          <a:solidFill>
                            <a:srgbClr val="FF0000"/>
                          </a:solidFill>
                          <a:latin typeface="Imprint MT Shadow" panose="04020605060303030202" pitchFamily="82" charset="0"/>
                        </a:rPr>
                        <a:t>Shenoy</a:t>
                      </a:r>
                      <a:endParaRPr lang="en-IN" sz="1800" b="0" dirty="0">
                        <a:solidFill>
                          <a:srgbClr val="FF0000"/>
                        </a:solidFill>
                        <a:latin typeface="Imprint MT Shadow" panose="04020605060303030202" pitchFamily="82" charset="0"/>
                      </a:endParaRPr>
                    </a:p>
                    <a:p>
                      <a:r>
                        <a:rPr lang="en-IN" sz="1800" b="0" dirty="0" err="1">
                          <a:solidFill>
                            <a:srgbClr val="FF0000"/>
                          </a:solidFill>
                          <a:latin typeface="Imprint MT Shadow" panose="04020605060303030202" pitchFamily="82" charset="0"/>
                        </a:rPr>
                        <a:t>Luvlyn</a:t>
                      </a:r>
                      <a:r>
                        <a:rPr lang="en-IN" sz="1800" b="0" dirty="0">
                          <a:solidFill>
                            <a:srgbClr val="FF0000"/>
                          </a:solidFill>
                          <a:latin typeface="Imprint MT Shadow" panose="04020605060303030202" pitchFamily="82" charset="0"/>
                        </a:rPr>
                        <a:t> Dsouza</a:t>
                      </a:r>
                    </a:p>
                    <a:p>
                      <a:r>
                        <a:rPr lang="en-IN" sz="1800" b="0" dirty="0" err="1">
                          <a:solidFill>
                            <a:srgbClr val="FF0000"/>
                          </a:solidFill>
                          <a:latin typeface="Imprint MT Shadow" panose="04020605060303030202" pitchFamily="82" charset="0"/>
                        </a:rPr>
                        <a:t>Sania</a:t>
                      </a:r>
                      <a:endParaRPr lang="en-IN" sz="1800" b="0" dirty="0">
                        <a:solidFill>
                          <a:srgbClr val="FF0000"/>
                        </a:solidFill>
                        <a:latin typeface="Imprint MT Shadow" panose="04020605060303030202" pitchFamily="82" charset="0"/>
                      </a:endParaRPr>
                    </a:p>
                  </a:txBody>
                  <a:tcPr>
                    <a:solidFill>
                      <a:schemeClr val="dk1"/>
                    </a:solidFill>
                  </a:tcPr>
                </a:tc>
                <a:extLst>
                  <a:ext uri="{0D108BD9-81ED-4DB2-BD59-A6C34878D82A}">
                    <a16:rowId xmlns:a16="http://schemas.microsoft.com/office/drawing/2014/main" val="10004"/>
                  </a:ext>
                </a:extLst>
              </a:tr>
            </a:tbl>
          </a:graphicData>
        </a:graphic>
      </p:graphicFrame>
      <p:sp>
        <p:nvSpPr>
          <p:cNvPr id="8" name="TextBox 7"/>
          <p:cNvSpPr txBox="1"/>
          <p:nvPr/>
        </p:nvSpPr>
        <p:spPr>
          <a:xfrm>
            <a:off x="-836578" y="3846761"/>
            <a:ext cx="4708187" cy="954107"/>
          </a:xfrm>
          <a:prstGeom prst="rect">
            <a:avLst/>
          </a:prstGeom>
          <a:noFill/>
        </p:spPr>
        <p:txBody>
          <a:bodyPr wrap="square" rtlCol="0">
            <a:spAutoFit/>
          </a:bodyPr>
          <a:lstStyle/>
          <a:p>
            <a:pPr algn="ctr"/>
            <a:r>
              <a:rPr lang="en-IN" sz="2800" b="1" dirty="0">
                <a:solidFill>
                  <a:srgbClr val="FF0000"/>
                </a:solidFill>
                <a:latin typeface="Chiller" panose="04020404031007020602" pitchFamily="82" charset="0"/>
              </a:rPr>
              <a:t>17</a:t>
            </a:r>
            <a:r>
              <a:rPr lang="en-IN" sz="2800" b="1" baseline="30000" dirty="0">
                <a:solidFill>
                  <a:srgbClr val="FF0000"/>
                </a:solidFill>
                <a:latin typeface="Chiller" panose="04020404031007020602" pitchFamily="82" charset="0"/>
              </a:rPr>
              <a:t>th</a:t>
            </a:r>
            <a:r>
              <a:rPr lang="en-IN" sz="2800" b="1" dirty="0">
                <a:solidFill>
                  <a:srgbClr val="FF0000"/>
                </a:solidFill>
                <a:latin typeface="Chiller" panose="04020404031007020602" pitchFamily="82" charset="0"/>
              </a:rPr>
              <a:t> November 2017</a:t>
            </a:r>
          </a:p>
          <a:p>
            <a:pPr algn="ctr"/>
            <a:r>
              <a:rPr lang="en-IN" sz="2800" b="1" dirty="0">
                <a:solidFill>
                  <a:srgbClr val="FF0000"/>
                </a:solidFill>
                <a:latin typeface="Chiller" panose="04020404031007020602" pitchFamily="82" charset="0"/>
              </a:rPr>
              <a:t>AJIMS</a:t>
            </a:r>
          </a:p>
        </p:txBody>
      </p:sp>
      <p:pic>
        <p:nvPicPr>
          <p:cNvPr id="5122" name="Picture 2" descr="Image result for blood drop 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6808" y="303163"/>
            <a:ext cx="3626811" cy="36268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39550" y="2116568"/>
            <a:ext cx="2354094" cy="1200329"/>
          </a:xfrm>
          <a:prstGeom prst="rect">
            <a:avLst/>
          </a:prstGeom>
          <a:noFill/>
        </p:spPr>
        <p:txBody>
          <a:bodyPr wrap="square" rtlCol="0">
            <a:spAutoFit/>
          </a:bodyPr>
          <a:lstStyle/>
          <a:p>
            <a:pPr algn="ctr"/>
            <a:r>
              <a:rPr lang="en-IN" sz="2400" dirty="0">
                <a:latin typeface="Cooper Black" panose="0208090404030B020404" pitchFamily="18" charset="0"/>
              </a:rPr>
              <a:t>Blood</a:t>
            </a:r>
          </a:p>
          <a:p>
            <a:pPr algn="ctr"/>
            <a:r>
              <a:rPr lang="en-IN" sz="2400" dirty="0">
                <a:latin typeface="Cooper Black" panose="0208090404030B020404" pitchFamily="18" charset="0"/>
              </a:rPr>
              <a:t>Donation</a:t>
            </a:r>
          </a:p>
          <a:p>
            <a:pPr algn="ctr"/>
            <a:r>
              <a:rPr lang="en-IN" sz="2400" dirty="0">
                <a:latin typeface="Cooper Black" panose="0208090404030B020404" pitchFamily="18" charset="0"/>
              </a:rPr>
              <a:t>Drive</a:t>
            </a: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9550" y="5743379"/>
            <a:ext cx="4024548" cy="4024548"/>
          </a:xfrm>
          <a:prstGeom prst="rect">
            <a:avLst/>
          </a:prstGeom>
        </p:spPr>
      </p:pic>
      <p:sp>
        <p:nvSpPr>
          <p:cNvPr id="16" name="TextBox 15"/>
          <p:cNvSpPr txBox="1"/>
          <p:nvPr/>
        </p:nvSpPr>
        <p:spPr>
          <a:xfrm>
            <a:off x="4264098" y="5704392"/>
            <a:ext cx="2593902" cy="3539430"/>
          </a:xfrm>
          <a:prstGeom prst="rect">
            <a:avLst/>
          </a:prstGeom>
          <a:noFill/>
        </p:spPr>
        <p:txBody>
          <a:bodyPr wrap="square" rtlCol="0">
            <a:spAutoFit/>
          </a:bodyPr>
          <a:lstStyle/>
          <a:p>
            <a:pPr algn="ctr"/>
            <a:r>
              <a:rPr lang="en-IN" sz="2800" b="1" dirty="0">
                <a:solidFill>
                  <a:srgbClr val="FF0000"/>
                </a:solidFill>
                <a:latin typeface="Chiller" panose="04020404031007020602" pitchFamily="82" charset="0"/>
              </a:rPr>
              <a:t>A blood donation drive organised by MRT 115 &amp; MLC 82. </a:t>
            </a:r>
          </a:p>
          <a:p>
            <a:pPr algn="ctr"/>
            <a:r>
              <a:rPr lang="en-IN" sz="2800" b="1" dirty="0">
                <a:solidFill>
                  <a:srgbClr val="FF0000"/>
                </a:solidFill>
                <a:latin typeface="Chiller" panose="04020404031007020602" pitchFamily="82" charset="0"/>
              </a:rPr>
              <a:t>We all donated a pint and learnt about the benefits and contraindications of blood donation. </a:t>
            </a:r>
          </a:p>
        </p:txBody>
      </p:sp>
    </p:spTree>
    <p:extLst>
      <p:ext uri="{BB962C8B-B14F-4D97-AF65-F5344CB8AC3E}">
        <p14:creationId xmlns:p14="http://schemas.microsoft.com/office/powerpoint/2010/main" val="2565682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7172" name="Picture 4" descr="Related imag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5742" b="20249"/>
          <a:stretch/>
        </p:blipFill>
        <p:spPr bwMode="auto">
          <a:xfrm>
            <a:off x="0" y="3715966"/>
            <a:ext cx="6858000" cy="25097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2919" y="3071947"/>
            <a:ext cx="4596319" cy="1107996"/>
          </a:xfrm>
          <a:prstGeom prst="rect">
            <a:avLst/>
          </a:prstGeom>
          <a:noFill/>
        </p:spPr>
        <p:txBody>
          <a:bodyPr wrap="square" rtlCol="0">
            <a:spAutoFit/>
          </a:bodyPr>
          <a:lstStyle/>
          <a:p>
            <a:pPr algn="ctr"/>
            <a:r>
              <a:rPr lang="en-IN" sz="6600" b="1" dirty="0" err="1">
                <a:solidFill>
                  <a:schemeClr val="bg1"/>
                </a:solidFill>
                <a:latin typeface="French Script MT" panose="03020402040607040605" pitchFamily="66" charset="0"/>
              </a:rPr>
              <a:t>Swach</a:t>
            </a:r>
            <a:r>
              <a:rPr lang="en-IN" sz="6600" b="1" dirty="0">
                <a:solidFill>
                  <a:schemeClr val="bg1"/>
                </a:solidFill>
                <a:latin typeface="French Script MT" panose="03020402040607040605" pitchFamily="66" charset="0"/>
              </a:rPr>
              <a:t> </a:t>
            </a:r>
            <a:r>
              <a:rPr lang="en-IN" sz="6600" b="1" dirty="0" err="1">
                <a:solidFill>
                  <a:schemeClr val="bg1"/>
                </a:solidFill>
                <a:latin typeface="French Script MT" panose="03020402040607040605" pitchFamily="66" charset="0"/>
              </a:rPr>
              <a:t>Bharath</a:t>
            </a:r>
            <a:endParaRPr lang="en-IN" sz="6600" b="1" dirty="0">
              <a:solidFill>
                <a:schemeClr val="bg1"/>
              </a:solidFill>
              <a:latin typeface="French Script MT" panose="03020402040607040605" pitchFamily="66" charset="0"/>
            </a:endParaRPr>
          </a:p>
        </p:txBody>
      </p:sp>
      <p:sp>
        <p:nvSpPr>
          <p:cNvPr id="9" name="TextBox 8"/>
          <p:cNvSpPr txBox="1"/>
          <p:nvPr/>
        </p:nvSpPr>
        <p:spPr>
          <a:xfrm>
            <a:off x="1206230" y="5717870"/>
            <a:ext cx="5904689" cy="1015663"/>
          </a:xfrm>
          <a:prstGeom prst="rect">
            <a:avLst/>
          </a:prstGeom>
          <a:noFill/>
        </p:spPr>
        <p:txBody>
          <a:bodyPr wrap="square" rtlCol="0">
            <a:spAutoFit/>
          </a:bodyPr>
          <a:lstStyle/>
          <a:p>
            <a:pPr algn="ctr"/>
            <a:r>
              <a:rPr lang="en-IN" sz="6000" dirty="0">
                <a:solidFill>
                  <a:schemeClr val="bg1"/>
                </a:solidFill>
                <a:latin typeface="French Script MT" panose="03020402040607040605" pitchFamily="66" charset="0"/>
              </a:rPr>
              <a:t>Cleaning up our Streets</a:t>
            </a:r>
          </a:p>
        </p:txBody>
      </p:sp>
      <p:sp>
        <p:nvSpPr>
          <p:cNvPr id="10" name="TextBox 9"/>
          <p:cNvSpPr txBox="1"/>
          <p:nvPr/>
        </p:nvSpPr>
        <p:spPr>
          <a:xfrm rot="20205750">
            <a:off x="-1461433" y="672245"/>
            <a:ext cx="5904689" cy="707886"/>
          </a:xfrm>
          <a:prstGeom prst="rect">
            <a:avLst/>
          </a:prstGeom>
          <a:noFill/>
        </p:spPr>
        <p:txBody>
          <a:bodyPr wrap="square" rtlCol="0">
            <a:spAutoFit/>
          </a:bodyPr>
          <a:lstStyle/>
          <a:p>
            <a:pPr algn="ctr"/>
            <a:r>
              <a:rPr lang="en-IN" sz="4000" dirty="0">
                <a:solidFill>
                  <a:schemeClr val="bg1"/>
                </a:solidFill>
                <a:latin typeface="French Script MT" panose="03020402040607040605" pitchFamily="66" charset="0"/>
              </a:rPr>
              <a:t>19 November 2017</a:t>
            </a:r>
          </a:p>
        </p:txBody>
      </p:sp>
      <p:sp>
        <p:nvSpPr>
          <p:cNvPr id="11" name="TextBox 10"/>
          <p:cNvSpPr txBox="1"/>
          <p:nvPr/>
        </p:nvSpPr>
        <p:spPr>
          <a:xfrm>
            <a:off x="2078210" y="8290914"/>
            <a:ext cx="5904689" cy="2062103"/>
          </a:xfrm>
          <a:prstGeom prst="rect">
            <a:avLst/>
          </a:prstGeom>
          <a:noFill/>
        </p:spPr>
        <p:txBody>
          <a:bodyPr wrap="square" rtlCol="0">
            <a:spAutoFit/>
          </a:bodyPr>
          <a:lstStyle/>
          <a:p>
            <a:pPr algn="ctr"/>
            <a:r>
              <a:rPr lang="en-IN" sz="3200" dirty="0">
                <a:solidFill>
                  <a:schemeClr val="bg1"/>
                </a:solidFill>
                <a:latin typeface="French Script MT" panose="03020402040607040605" pitchFamily="66" charset="0"/>
              </a:rPr>
              <a:t>Organised by Tr. Lester</a:t>
            </a:r>
          </a:p>
          <a:p>
            <a:pPr algn="ctr"/>
            <a:r>
              <a:rPr lang="en-IN" sz="3200" dirty="0">
                <a:solidFill>
                  <a:schemeClr val="bg1"/>
                </a:solidFill>
                <a:latin typeface="French Script MT" panose="03020402040607040605" pitchFamily="66" charset="0"/>
              </a:rPr>
              <a:t>In </a:t>
            </a:r>
            <a:r>
              <a:rPr lang="en-IN" sz="3200" dirty="0" err="1">
                <a:solidFill>
                  <a:schemeClr val="bg1"/>
                </a:solidFill>
                <a:latin typeface="French Script MT" panose="03020402040607040605" pitchFamily="66" charset="0"/>
              </a:rPr>
              <a:t>Assoiation</a:t>
            </a:r>
            <a:r>
              <a:rPr lang="en-IN" sz="3200" dirty="0">
                <a:solidFill>
                  <a:schemeClr val="bg1"/>
                </a:solidFill>
                <a:latin typeface="French Script MT" panose="03020402040607040605" pitchFamily="66" charset="0"/>
              </a:rPr>
              <a:t> with</a:t>
            </a:r>
          </a:p>
          <a:p>
            <a:pPr algn="ctr"/>
            <a:r>
              <a:rPr lang="en-IN" sz="3200" dirty="0">
                <a:solidFill>
                  <a:schemeClr val="bg1"/>
                </a:solidFill>
                <a:latin typeface="French Script MT" panose="03020402040607040605" pitchFamily="66" charset="0"/>
              </a:rPr>
              <a:t>Ramakrishna Mission </a:t>
            </a:r>
          </a:p>
          <a:p>
            <a:pPr algn="ctr"/>
            <a:endParaRPr lang="en-IN" sz="3200" dirty="0">
              <a:solidFill>
                <a:schemeClr val="bg1"/>
              </a:solidFill>
              <a:latin typeface="French Script MT" panose="03020402040607040605" pitchFamily="66" charset="0"/>
            </a:endParaRPr>
          </a:p>
        </p:txBody>
      </p:sp>
      <p:sp>
        <p:nvSpPr>
          <p:cNvPr id="12" name="TextBox 11"/>
          <p:cNvSpPr txBox="1"/>
          <p:nvPr/>
        </p:nvSpPr>
        <p:spPr>
          <a:xfrm>
            <a:off x="1652625" y="6787753"/>
            <a:ext cx="5904689" cy="1569660"/>
          </a:xfrm>
          <a:prstGeom prst="rect">
            <a:avLst/>
          </a:prstGeom>
          <a:noFill/>
        </p:spPr>
        <p:txBody>
          <a:bodyPr wrap="square" rtlCol="0">
            <a:spAutoFit/>
          </a:bodyPr>
          <a:lstStyle/>
          <a:p>
            <a:pPr algn="ctr"/>
            <a:r>
              <a:rPr lang="en-IN" sz="3200" dirty="0" err="1">
                <a:solidFill>
                  <a:schemeClr val="bg1"/>
                </a:solidFill>
                <a:latin typeface="French Script MT" panose="03020402040607040605" pitchFamily="66" charset="0"/>
              </a:rPr>
              <a:t>Hampankatta</a:t>
            </a:r>
            <a:r>
              <a:rPr lang="en-IN" sz="3200" dirty="0">
                <a:solidFill>
                  <a:schemeClr val="bg1"/>
                </a:solidFill>
                <a:latin typeface="French Script MT" panose="03020402040607040605" pitchFamily="66" charset="0"/>
              </a:rPr>
              <a:t> Service bus stand</a:t>
            </a:r>
          </a:p>
          <a:p>
            <a:pPr algn="ctr"/>
            <a:r>
              <a:rPr lang="en-IN" sz="3200" dirty="0">
                <a:solidFill>
                  <a:schemeClr val="bg1"/>
                </a:solidFill>
                <a:latin typeface="French Script MT" panose="03020402040607040605" pitchFamily="66" charset="0"/>
              </a:rPr>
              <a:t>Cleaned to a sparkle</a:t>
            </a:r>
          </a:p>
          <a:p>
            <a:pPr algn="ctr"/>
            <a:endParaRPr lang="en-IN" sz="3200" dirty="0">
              <a:solidFill>
                <a:schemeClr val="bg1"/>
              </a:solidFill>
              <a:latin typeface="French Script MT" panose="03020402040607040605" pitchFamily="66" charset="0"/>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04970" y="552856"/>
            <a:ext cx="1991459" cy="2655279"/>
          </a:xfrm>
          <a:prstGeom prst="rect">
            <a:avLst/>
          </a:prstGeom>
        </p:spPr>
      </p:pic>
      <p:pic>
        <p:nvPicPr>
          <p:cNvPr id="14" name="Picture 13"/>
          <p:cNvPicPr>
            <a:picLocks noChangeAspect="1"/>
          </p:cNvPicPr>
          <p:nvPr/>
        </p:nvPicPr>
        <p:blipFill rotWithShape="1">
          <a:blip r:embed="rId5" cstate="email">
            <a:extLst>
              <a:ext uri="{28A0092B-C50C-407E-A947-70E740481C1C}">
                <a14:useLocalDpi xmlns:a14="http://schemas.microsoft.com/office/drawing/2010/main"/>
              </a:ext>
            </a:extLst>
          </a:blip>
          <a:srcRect l="17589" t="11954"/>
          <a:stretch/>
        </p:blipFill>
        <p:spPr>
          <a:xfrm>
            <a:off x="30260" y="7495164"/>
            <a:ext cx="2937972" cy="2354128"/>
          </a:xfrm>
          <a:prstGeom prst="rect">
            <a:avLst/>
          </a:prstGeom>
        </p:spPr>
      </p:pic>
      <p:pic>
        <p:nvPicPr>
          <p:cNvPr id="15" name="Picture 14"/>
          <p:cNvPicPr>
            <a:picLocks noChangeAspect="1"/>
          </p:cNvPicPr>
          <p:nvPr/>
        </p:nvPicPr>
        <p:blipFill rotWithShape="1">
          <a:blip r:embed="rId6" cstate="email">
            <a:extLst>
              <a:ext uri="{28A0092B-C50C-407E-A947-70E740481C1C}">
                <a14:useLocalDpi xmlns:a14="http://schemas.microsoft.com/office/drawing/2010/main"/>
              </a:ext>
            </a:extLst>
          </a:blip>
          <a:srcRect l="26692" r="19923"/>
          <a:stretch/>
        </p:blipFill>
        <p:spPr>
          <a:xfrm>
            <a:off x="3365770" y="523551"/>
            <a:ext cx="1115215" cy="2785350"/>
          </a:xfrm>
          <a:prstGeom prst="rect">
            <a:avLst/>
          </a:prstGeom>
        </p:spPr>
      </p:pic>
    </p:spTree>
    <p:extLst>
      <p:ext uri="{BB962C8B-B14F-4D97-AF65-F5344CB8AC3E}">
        <p14:creationId xmlns:p14="http://schemas.microsoft.com/office/powerpoint/2010/main" val="1688624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organ donati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7003915"/>
            <a:ext cx="6858000" cy="290208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e result for purple ribbon 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0"/>
            <a:ext cx="6702426" cy="21243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23971" y="252919"/>
            <a:ext cx="3054485" cy="1077218"/>
          </a:xfrm>
          <a:prstGeom prst="rect">
            <a:avLst/>
          </a:prstGeom>
          <a:noFill/>
        </p:spPr>
        <p:txBody>
          <a:bodyPr wrap="square" rtlCol="0">
            <a:spAutoFit/>
          </a:bodyPr>
          <a:lstStyle/>
          <a:p>
            <a:pPr algn="ctr"/>
            <a:r>
              <a:rPr lang="en-IN" sz="3200" dirty="0">
                <a:solidFill>
                  <a:schemeClr val="bg1"/>
                </a:solidFill>
                <a:latin typeface="Bernard MT Condensed" panose="02050806060905020404" pitchFamily="18" charset="0"/>
              </a:rPr>
              <a:t>Organ Donation Pledge </a:t>
            </a:r>
          </a:p>
        </p:txBody>
      </p:sp>
      <p:sp>
        <p:nvSpPr>
          <p:cNvPr id="5" name="TextBox 4"/>
          <p:cNvSpPr txBox="1"/>
          <p:nvPr/>
        </p:nvSpPr>
        <p:spPr>
          <a:xfrm>
            <a:off x="1819073" y="2148102"/>
            <a:ext cx="3219856" cy="4832092"/>
          </a:xfrm>
          <a:prstGeom prst="rect">
            <a:avLst/>
          </a:prstGeom>
          <a:noFill/>
        </p:spPr>
        <p:txBody>
          <a:bodyPr wrap="square" rtlCol="0">
            <a:spAutoFit/>
          </a:bodyPr>
          <a:lstStyle/>
          <a:p>
            <a:pPr algn="ctr"/>
            <a:r>
              <a:rPr lang="en-IN" sz="2800" dirty="0">
                <a:latin typeface="Monotype Corsiva" panose="03010101010201010101" pitchFamily="66" charset="0"/>
              </a:rPr>
              <a:t>MRT115 and MLC82 became the first organisation of its kind in the country where every member has pledged to become an organ donor.  </a:t>
            </a:r>
          </a:p>
          <a:p>
            <a:pPr algn="ctr"/>
            <a:r>
              <a:rPr lang="en-IN" sz="2800" dirty="0">
                <a:latin typeface="Monotype Corsiva" panose="03010101010201010101" pitchFamily="66" charset="0"/>
              </a:rPr>
              <a:t>We Hope to be an inspiration to other tables and NGOs to follow suit. </a:t>
            </a:r>
          </a:p>
        </p:txBody>
      </p:sp>
      <p:sp>
        <p:nvSpPr>
          <p:cNvPr id="8" name="TextBox 7"/>
          <p:cNvSpPr txBox="1"/>
          <p:nvPr/>
        </p:nvSpPr>
        <p:spPr>
          <a:xfrm>
            <a:off x="1819073" y="1366976"/>
            <a:ext cx="3219856" cy="523220"/>
          </a:xfrm>
          <a:prstGeom prst="rect">
            <a:avLst/>
          </a:prstGeom>
          <a:noFill/>
        </p:spPr>
        <p:txBody>
          <a:bodyPr wrap="square" rtlCol="0">
            <a:spAutoFit/>
          </a:bodyPr>
          <a:lstStyle/>
          <a:p>
            <a:pPr algn="ctr"/>
            <a:r>
              <a:rPr lang="en-IN" sz="2800" dirty="0">
                <a:latin typeface="Monotype Corsiva" panose="03010101010201010101" pitchFamily="66" charset="0"/>
              </a:rPr>
              <a:t>18.11.2017</a:t>
            </a:r>
          </a:p>
        </p:txBody>
      </p:sp>
      <p:pic>
        <p:nvPicPr>
          <p:cNvPr id="12294" name="Picture 6" descr="Image result for 1st badge 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6427" y="4564148"/>
            <a:ext cx="2095500" cy="247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041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100000">
              <a:srgbClr val="560650"/>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2520000"/>
          </a:xfrm>
        </p:spPr>
        <p:txBody>
          <a:bodyPr/>
          <a:lstStyle/>
          <a:p>
            <a:endParaRPr lang="en-IN"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7246" t="4963" r="1160" b="5037"/>
          <a:stretch/>
        </p:blipFill>
        <p:spPr>
          <a:xfrm>
            <a:off x="199036" y="5406000"/>
            <a:ext cx="1923466" cy="2520000"/>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l="3971" t="12854" r="4398" b="3316"/>
          <a:stretch/>
        </p:blipFill>
        <p:spPr>
          <a:xfrm>
            <a:off x="156515" y="185119"/>
            <a:ext cx="2065903" cy="2520000"/>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l="8751" t="10937" r="15788" b="15447"/>
          <a:stretch/>
        </p:blipFill>
        <p:spPr>
          <a:xfrm>
            <a:off x="270252" y="7926000"/>
            <a:ext cx="1937327" cy="2520000"/>
          </a:xfrm>
          <a:prstGeom prst="rect">
            <a:avLst/>
          </a:prstGeom>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l="-1176" t="7961" r="5844" b="4805"/>
          <a:stretch/>
        </p:blipFill>
        <p:spPr>
          <a:xfrm>
            <a:off x="4330027" y="235875"/>
            <a:ext cx="2065505" cy="2520000"/>
          </a:xfrm>
          <a:prstGeom prst="rect">
            <a:avLst/>
          </a:prstGeom>
        </p:spPr>
      </p:pic>
      <p:pic>
        <p:nvPicPr>
          <p:cNvPr id="8" name="Picture 7"/>
          <p:cNvPicPr>
            <a:picLocks noChangeAspect="1"/>
          </p:cNvPicPr>
          <p:nvPr/>
        </p:nvPicPr>
        <p:blipFill rotWithShape="1">
          <a:blip r:embed="rId6" cstate="email">
            <a:extLst>
              <a:ext uri="{28A0092B-C50C-407E-A947-70E740481C1C}">
                <a14:useLocalDpi xmlns:a14="http://schemas.microsoft.com/office/drawing/2010/main"/>
              </a:ext>
            </a:extLst>
          </a:blip>
          <a:srcRect l="20141" t="17748" r="8937" b="21827"/>
          <a:stretch/>
        </p:blipFill>
        <p:spPr>
          <a:xfrm>
            <a:off x="156515" y="2842210"/>
            <a:ext cx="2218304" cy="2520000"/>
          </a:xfrm>
          <a:prstGeom prst="rect">
            <a:avLst/>
          </a:prstGeom>
        </p:spPr>
      </p:pic>
      <p:pic>
        <p:nvPicPr>
          <p:cNvPr id="9" name="Picture 8"/>
          <p:cNvPicPr>
            <a:picLocks noChangeAspect="1"/>
          </p:cNvPicPr>
          <p:nvPr/>
        </p:nvPicPr>
        <p:blipFill rotWithShape="1">
          <a:blip r:embed="rId7" cstate="email">
            <a:extLst>
              <a:ext uri="{28A0092B-C50C-407E-A947-70E740481C1C}">
                <a14:useLocalDpi xmlns:a14="http://schemas.microsoft.com/office/drawing/2010/main"/>
              </a:ext>
            </a:extLst>
          </a:blip>
          <a:srcRect t="22891" b="17309"/>
          <a:stretch/>
        </p:blipFill>
        <p:spPr>
          <a:xfrm>
            <a:off x="2231163" y="7677015"/>
            <a:ext cx="2962165" cy="2361859"/>
          </a:xfrm>
          <a:prstGeom prst="rect">
            <a:avLst/>
          </a:prstGeom>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421989" y="117014"/>
            <a:ext cx="1890000" cy="2520000"/>
          </a:xfrm>
          <a:prstGeom prst="rect">
            <a:avLst/>
          </a:prstGeom>
        </p:spPr>
      </p:pic>
      <p:pic>
        <p:nvPicPr>
          <p:cNvPr id="11" name="Picture 10"/>
          <p:cNvPicPr>
            <a:picLocks noChangeAspect="1"/>
          </p:cNvPicPr>
          <p:nvPr/>
        </p:nvPicPr>
        <p:blipFill rotWithShape="1">
          <a:blip r:embed="rId9" cstate="email">
            <a:extLst>
              <a:ext uri="{28A0092B-C50C-407E-A947-70E740481C1C}">
                <a14:useLocalDpi xmlns:a14="http://schemas.microsoft.com/office/drawing/2010/main"/>
              </a:ext>
            </a:extLst>
          </a:blip>
          <a:srcRect l="8498" t="9964" r="19908" b="22048"/>
          <a:stretch/>
        </p:blipFill>
        <p:spPr>
          <a:xfrm>
            <a:off x="5028347" y="3098161"/>
            <a:ext cx="1659840" cy="2101649"/>
          </a:xfrm>
          <a:prstGeom prst="rect">
            <a:avLst/>
          </a:prstGeom>
        </p:spPr>
      </p:pic>
      <p:pic>
        <p:nvPicPr>
          <p:cNvPr id="12" name="Picture 11"/>
          <p:cNvPicPr>
            <a:picLocks noChangeAspect="1"/>
          </p:cNvPicPr>
          <p:nvPr/>
        </p:nvPicPr>
        <p:blipFill rotWithShape="1">
          <a:blip r:embed="rId10" cstate="email">
            <a:extLst>
              <a:ext uri="{28A0092B-C50C-407E-A947-70E740481C1C}">
                <a14:useLocalDpi xmlns:a14="http://schemas.microsoft.com/office/drawing/2010/main"/>
              </a:ext>
            </a:extLst>
          </a:blip>
          <a:srcRect l="11312" t="12641" r="11827" b="14544"/>
          <a:stretch/>
        </p:blipFill>
        <p:spPr>
          <a:xfrm>
            <a:off x="2667176" y="5280741"/>
            <a:ext cx="1981583" cy="2503054"/>
          </a:xfrm>
          <a:prstGeom prst="rect">
            <a:avLst/>
          </a:prstGeom>
        </p:spPr>
      </p:pic>
      <p:pic>
        <p:nvPicPr>
          <p:cNvPr id="13" name="Picture 12"/>
          <p:cNvPicPr>
            <a:picLocks noChangeAspect="1"/>
          </p:cNvPicPr>
          <p:nvPr/>
        </p:nvPicPr>
        <p:blipFill rotWithShape="1">
          <a:blip r:embed="rId11" cstate="email">
            <a:extLst>
              <a:ext uri="{28A0092B-C50C-407E-A947-70E740481C1C}">
                <a14:useLocalDpi xmlns:a14="http://schemas.microsoft.com/office/drawing/2010/main"/>
              </a:ext>
            </a:extLst>
          </a:blip>
          <a:srcRect l="18840" r="15632"/>
          <a:stretch/>
        </p:blipFill>
        <p:spPr>
          <a:xfrm>
            <a:off x="4757420" y="6164620"/>
            <a:ext cx="2201694" cy="2520000"/>
          </a:xfrm>
          <a:prstGeom prst="rect">
            <a:avLst/>
          </a:prstGeom>
        </p:spPr>
      </p:pic>
      <p:pic>
        <p:nvPicPr>
          <p:cNvPr id="13316" name="Picture 4" descr="Image result for purple badge png"/>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l="51430"/>
          <a:stretch/>
        </p:blipFill>
        <p:spPr bwMode="auto">
          <a:xfrm>
            <a:off x="2573548" y="2790047"/>
            <a:ext cx="2183871" cy="240976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879387" y="3081577"/>
            <a:ext cx="1769372" cy="1569660"/>
          </a:xfrm>
          <a:prstGeom prst="rect">
            <a:avLst/>
          </a:prstGeom>
          <a:noFill/>
        </p:spPr>
        <p:txBody>
          <a:bodyPr wrap="square" rtlCol="0">
            <a:spAutoFit/>
          </a:bodyPr>
          <a:lstStyle/>
          <a:p>
            <a:pPr algn="ctr"/>
            <a:r>
              <a:rPr lang="en-IN" sz="2400" dirty="0">
                <a:latin typeface="Bodoni MT Black" panose="02070A03080606020203" pitchFamily="18" charset="0"/>
              </a:rPr>
              <a:t>Service from the other side!!!</a:t>
            </a:r>
          </a:p>
        </p:txBody>
      </p:sp>
    </p:spTree>
    <p:extLst>
      <p:ext uri="{BB962C8B-B14F-4D97-AF65-F5344CB8AC3E}">
        <p14:creationId xmlns:p14="http://schemas.microsoft.com/office/powerpoint/2010/main" val="2911108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38" name="Picture 2" descr="Image result for white ribbon 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6859" y="384242"/>
            <a:ext cx="5715000" cy="1428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55482" y="904175"/>
            <a:ext cx="2937753" cy="830997"/>
          </a:xfrm>
          <a:prstGeom prst="rect">
            <a:avLst/>
          </a:prstGeom>
          <a:noFill/>
        </p:spPr>
        <p:txBody>
          <a:bodyPr wrap="square" rtlCol="0">
            <a:spAutoFit/>
          </a:bodyPr>
          <a:lstStyle/>
          <a:p>
            <a:pPr algn="ctr"/>
            <a:r>
              <a:rPr lang="en-IN" sz="2400" dirty="0">
                <a:latin typeface="Bernard MT Condensed" panose="02050806060905020404" pitchFamily="18" charset="0"/>
              </a:rPr>
              <a:t>Riya Foundation</a:t>
            </a:r>
          </a:p>
          <a:p>
            <a:pPr algn="ctr"/>
            <a:r>
              <a:rPr lang="en-IN" sz="2400" dirty="0">
                <a:latin typeface="Bernard MT Condensed" panose="02050806060905020404" pitchFamily="18" charset="0"/>
              </a:rPr>
              <a:t>Groceries Donation</a:t>
            </a:r>
          </a:p>
        </p:txBody>
      </p:sp>
      <p:sp>
        <p:nvSpPr>
          <p:cNvPr id="6" name="TextBox 5"/>
          <p:cNvSpPr txBox="1"/>
          <p:nvPr/>
        </p:nvSpPr>
        <p:spPr>
          <a:xfrm>
            <a:off x="1855481" y="354563"/>
            <a:ext cx="2937753" cy="461665"/>
          </a:xfrm>
          <a:prstGeom prst="rect">
            <a:avLst/>
          </a:prstGeom>
          <a:noFill/>
        </p:spPr>
        <p:txBody>
          <a:bodyPr wrap="square" rtlCol="0">
            <a:spAutoFit/>
          </a:bodyPr>
          <a:lstStyle/>
          <a:p>
            <a:pPr algn="ctr"/>
            <a:r>
              <a:rPr lang="en-IN" sz="2400" dirty="0">
                <a:solidFill>
                  <a:schemeClr val="bg1"/>
                </a:solidFill>
                <a:latin typeface="Bernard MT Condensed" panose="02050806060905020404" pitchFamily="18" charset="0"/>
              </a:rPr>
              <a:t>17.11.2017</a:t>
            </a:r>
          </a:p>
        </p:txBody>
      </p:sp>
      <p:sp>
        <p:nvSpPr>
          <p:cNvPr id="7" name="TextBox 6"/>
          <p:cNvSpPr txBox="1"/>
          <p:nvPr/>
        </p:nvSpPr>
        <p:spPr>
          <a:xfrm>
            <a:off x="520290" y="2182463"/>
            <a:ext cx="5661569" cy="3477875"/>
          </a:xfrm>
          <a:prstGeom prst="rect">
            <a:avLst/>
          </a:prstGeom>
          <a:noFill/>
        </p:spPr>
        <p:txBody>
          <a:bodyPr wrap="square" rtlCol="0">
            <a:spAutoFit/>
          </a:bodyPr>
          <a:lstStyle/>
          <a:p>
            <a:pPr algn="ctr"/>
            <a:r>
              <a:rPr lang="en-IN" sz="2000" dirty="0">
                <a:solidFill>
                  <a:schemeClr val="bg1"/>
                </a:solidFill>
                <a:latin typeface="Bernard MT Condensed" panose="02050806060905020404" pitchFamily="18" charset="0"/>
              </a:rPr>
              <a:t>Riya foundation is an NGO where abandoned children with physical and mental challenges are cared for and made to feel like part of the family. The caretakers look after them like they are their own children and cater t0 all their needs, including physical, occupational and social rehabilitation. Nearly 30 children are looked after at the centre</a:t>
            </a:r>
          </a:p>
          <a:p>
            <a:pPr algn="ctr"/>
            <a:endParaRPr lang="en-IN" sz="2000" dirty="0">
              <a:solidFill>
                <a:schemeClr val="bg1"/>
              </a:solidFill>
              <a:latin typeface="Bernard MT Condensed" panose="02050806060905020404" pitchFamily="18" charset="0"/>
            </a:endParaRPr>
          </a:p>
          <a:p>
            <a:pPr algn="ctr"/>
            <a:r>
              <a:rPr lang="en-IN" sz="2000" dirty="0">
                <a:solidFill>
                  <a:schemeClr val="bg1"/>
                </a:solidFill>
                <a:latin typeface="Bernard MT Condensed" panose="02050806060905020404" pitchFamily="18" charset="0"/>
              </a:rPr>
              <a:t>MRT 115 in association with MLC 82, SRT166 and BRLC136 donated one months groceries to the centre followed by an interactive session with the children. </a:t>
            </a:r>
          </a:p>
        </p:txBody>
      </p:sp>
      <p:graphicFrame>
        <p:nvGraphicFramePr>
          <p:cNvPr id="8" name="Table 7"/>
          <p:cNvGraphicFramePr>
            <a:graphicFrameLocks noGrp="1"/>
          </p:cNvGraphicFramePr>
          <p:nvPr>
            <p:extLst>
              <p:ext uri="{D42A27DB-BD31-4B8C-83A1-F6EECF244321}">
                <p14:modId xmlns:p14="http://schemas.microsoft.com/office/powerpoint/2010/main" val="4152820187"/>
              </p:ext>
            </p:extLst>
          </p:nvPr>
        </p:nvGraphicFramePr>
        <p:xfrm>
          <a:off x="159776" y="6029809"/>
          <a:ext cx="2505604" cy="3197957"/>
        </p:xfrm>
        <a:graphic>
          <a:graphicData uri="http://schemas.openxmlformats.org/drawingml/2006/table">
            <a:tbl>
              <a:tblPr firstRow="1" bandRow="1">
                <a:tableStyleId>{9D7B26C5-4107-4FEC-AEDC-1716B250A1EF}</a:tableStyleId>
              </a:tblPr>
              <a:tblGrid>
                <a:gridCol w="2505604">
                  <a:extLst>
                    <a:ext uri="{9D8B030D-6E8A-4147-A177-3AD203B41FA5}">
                      <a16:colId xmlns:a16="http://schemas.microsoft.com/office/drawing/2014/main" val="20000"/>
                    </a:ext>
                  </a:extLst>
                </a:gridCol>
              </a:tblGrid>
              <a:tr h="640800">
                <a:tc>
                  <a:txBody>
                    <a:bodyPr/>
                    <a:lstStyle/>
                    <a:p>
                      <a:pPr algn="ctr"/>
                      <a:r>
                        <a:rPr lang="en-IN" sz="2000" b="0" dirty="0">
                          <a:solidFill>
                            <a:schemeClr val="bg1"/>
                          </a:solidFill>
                          <a:latin typeface="Monotype Corsiva" panose="03010101010201010101" pitchFamily="66" charset="0"/>
                        </a:rPr>
                        <a:t>Coordinator –</a:t>
                      </a:r>
                      <a:r>
                        <a:rPr lang="en-IN" sz="2000" b="0" baseline="0" dirty="0">
                          <a:solidFill>
                            <a:schemeClr val="bg1"/>
                          </a:solidFill>
                          <a:latin typeface="Monotype Corsiva" panose="03010101010201010101" pitchFamily="66" charset="0"/>
                        </a:rPr>
                        <a:t>  </a:t>
                      </a:r>
                      <a:endParaRPr lang="en-IN" sz="2000" b="0" dirty="0">
                        <a:solidFill>
                          <a:schemeClr val="bg1"/>
                        </a:solidFill>
                        <a:latin typeface="Monotype Corsiva" panose="03010101010201010101" pitchFamily="66" charset="0"/>
                      </a:endParaRPr>
                    </a:p>
                  </a:txBody>
                  <a:tcPr/>
                </a:tc>
                <a:extLst>
                  <a:ext uri="{0D108BD9-81ED-4DB2-BD59-A6C34878D82A}">
                    <a16:rowId xmlns:a16="http://schemas.microsoft.com/office/drawing/2014/main" val="10000"/>
                  </a:ext>
                </a:extLst>
              </a:tr>
              <a:tr h="416346">
                <a:tc>
                  <a:txBody>
                    <a:bodyPr/>
                    <a:lstStyle/>
                    <a:p>
                      <a:pPr algn="ctr"/>
                      <a:r>
                        <a:rPr lang="en-IN" sz="2000" b="0" dirty="0" err="1">
                          <a:solidFill>
                            <a:schemeClr val="bg1"/>
                          </a:solidFill>
                          <a:latin typeface="Monotype Corsiva" panose="03010101010201010101" pitchFamily="66" charset="0"/>
                        </a:rPr>
                        <a:t>Tablers</a:t>
                      </a:r>
                      <a:r>
                        <a:rPr lang="en-IN" sz="2000" b="0" baseline="0" dirty="0">
                          <a:solidFill>
                            <a:schemeClr val="bg1"/>
                          </a:solidFill>
                          <a:latin typeface="Monotype Corsiva" panose="03010101010201010101" pitchFamily="66" charset="0"/>
                        </a:rPr>
                        <a:t> Attended</a:t>
                      </a:r>
                      <a:endParaRPr lang="en-IN" sz="2000" b="0" dirty="0">
                        <a:solidFill>
                          <a:schemeClr val="bg1"/>
                        </a:solidFill>
                        <a:latin typeface="Monotype Corsiva" panose="03010101010201010101" pitchFamily="66" charset="0"/>
                      </a:endParaRPr>
                    </a:p>
                  </a:txBody>
                  <a:tcPr/>
                </a:tc>
                <a:extLst>
                  <a:ext uri="{0D108BD9-81ED-4DB2-BD59-A6C34878D82A}">
                    <a16:rowId xmlns:a16="http://schemas.microsoft.com/office/drawing/2014/main" val="10001"/>
                  </a:ext>
                </a:extLst>
              </a:tr>
              <a:tr h="791551">
                <a:tc>
                  <a:txBody>
                    <a:bodyPr/>
                    <a:lstStyle/>
                    <a:p>
                      <a:r>
                        <a:rPr lang="en-IN" sz="2000" b="0" dirty="0" err="1">
                          <a:solidFill>
                            <a:schemeClr val="bg1"/>
                          </a:solidFill>
                          <a:latin typeface="Monotype Corsiva" panose="03010101010201010101" pitchFamily="66" charset="0"/>
                        </a:rPr>
                        <a:t>Vadi</a:t>
                      </a:r>
                      <a:r>
                        <a:rPr lang="en-IN" sz="2000" b="0" dirty="0">
                          <a:solidFill>
                            <a:schemeClr val="bg1"/>
                          </a:solidFill>
                          <a:latin typeface="Monotype Corsiva" panose="03010101010201010101" pitchFamily="66" charset="0"/>
                        </a:rPr>
                        <a:t>, Royster,</a:t>
                      </a:r>
                      <a:r>
                        <a:rPr lang="en-IN" sz="2000" b="0" baseline="0" dirty="0">
                          <a:solidFill>
                            <a:schemeClr val="bg1"/>
                          </a:solidFill>
                          <a:latin typeface="Monotype Corsiva" panose="03010101010201010101" pitchFamily="66" charset="0"/>
                        </a:rPr>
                        <a:t> </a:t>
                      </a:r>
                      <a:r>
                        <a:rPr lang="en-IN" sz="2000" b="0" dirty="0" err="1">
                          <a:solidFill>
                            <a:schemeClr val="bg1"/>
                          </a:solidFill>
                          <a:latin typeface="Monotype Corsiva" panose="03010101010201010101" pitchFamily="66" charset="0"/>
                        </a:rPr>
                        <a:t>Haron</a:t>
                      </a:r>
                      <a:r>
                        <a:rPr lang="en-IN" sz="2000" b="0" dirty="0">
                          <a:solidFill>
                            <a:schemeClr val="bg1"/>
                          </a:solidFill>
                          <a:latin typeface="Monotype Corsiva" panose="03010101010201010101" pitchFamily="66" charset="0"/>
                        </a:rPr>
                        <a:t>,</a:t>
                      </a:r>
                      <a:r>
                        <a:rPr lang="en-IN" sz="2000" b="0" baseline="0" dirty="0">
                          <a:solidFill>
                            <a:schemeClr val="bg1"/>
                          </a:solidFill>
                          <a:latin typeface="Monotype Corsiva" panose="03010101010201010101" pitchFamily="66" charset="0"/>
                        </a:rPr>
                        <a:t> </a:t>
                      </a:r>
                      <a:r>
                        <a:rPr lang="en-IN" sz="2000" b="0" dirty="0">
                          <a:solidFill>
                            <a:schemeClr val="bg1"/>
                          </a:solidFill>
                          <a:latin typeface="Monotype Corsiva" panose="03010101010201010101" pitchFamily="66" charset="0"/>
                        </a:rPr>
                        <a:t>Canute, Eugene, Vinod</a:t>
                      </a:r>
                    </a:p>
                    <a:p>
                      <a:r>
                        <a:rPr lang="en-IN" sz="2000" b="0" dirty="0" err="1">
                          <a:solidFill>
                            <a:schemeClr val="bg1"/>
                          </a:solidFill>
                          <a:latin typeface="Monotype Corsiva" panose="03010101010201010101" pitchFamily="66" charset="0"/>
                        </a:rPr>
                        <a:t>Tablers</a:t>
                      </a:r>
                      <a:r>
                        <a:rPr lang="en-IN" sz="2000" b="0" dirty="0">
                          <a:solidFill>
                            <a:schemeClr val="bg1"/>
                          </a:solidFill>
                          <a:latin typeface="Monotype Corsiva" panose="03010101010201010101" pitchFamily="66" charset="0"/>
                        </a:rPr>
                        <a:t> from 166</a:t>
                      </a:r>
                    </a:p>
                  </a:txBody>
                  <a:tcPr/>
                </a:tc>
                <a:extLst>
                  <a:ext uri="{0D108BD9-81ED-4DB2-BD59-A6C34878D82A}">
                    <a16:rowId xmlns:a16="http://schemas.microsoft.com/office/drawing/2014/main" val="10002"/>
                  </a:ext>
                </a:extLst>
              </a:tr>
              <a:tr h="416346">
                <a:tc>
                  <a:txBody>
                    <a:bodyPr/>
                    <a:lstStyle/>
                    <a:p>
                      <a:pPr algn="ctr"/>
                      <a:r>
                        <a:rPr lang="en-IN" sz="2000" b="0" dirty="0">
                          <a:solidFill>
                            <a:schemeClr val="bg1"/>
                          </a:solidFill>
                          <a:latin typeface="Monotype Corsiva" panose="03010101010201010101" pitchFamily="66" charset="0"/>
                        </a:rPr>
                        <a:t>Circlers Attended</a:t>
                      </a:r>
                    </a:p>
                  </a:txBody>
                  <a:tcPr/>
                </a:tc>
                <a:extLst>
                  <a:ext uri="{0D108BD9-81ED-4DB2-BD59-A6C34878D82A}">
                    <a16:rowId xmlns:a16="http://schemas.microsoft.com/office/drawing/2014/main" val="10003"/>
                  </a:ext>
                </a:extLst>
              </a:tr>
              <a:tr h="718625">
                <a:tc>
                  <a:txBody>
                    <a:bodyPr/>
                    <a:lstStyle/>
                    <a:p>
                      <a:r>
                        <a:rPr lang="en-IN" sz="2000" b="0" dirty="0">
                          <a:solidFill>
                            <a:schemeClr val="bg1"/>
                          </a:solidFill>
                          <a:latin typeface="Monotype Corsiva" panose="03010101010201010101" pitchFamily="66" charset="0"/>
                        </a:rPr>
                        <a:t>Kanchan,</a:t>
                      </a:r>
                      <a:r>
                        <a:rPr lang="en-IN" sz="2000" b="0" baseline="0" dirty="0">
                          <a:solidFill>
                            <a:schemeClr val="bg1"/>
                          </a:solidFill>
                          <a:latin typeface="Monotype Corsiva" panose="03010101010201010101" pitchFamily="66" charset="0"/>
                        </a:rPr>
                        <a:t> </a:t>
                      </a:r>
                      <a:r>
                        <a:rPr lang="en-IN" sz="2000" b="0" dirty="0" err="1">
                          <a:solidFill>
                            <a:schemeClr val="bg1"/>
                          </a:solidFill>
                          <a:latin typeface="Monotype Corsiva" panose="03010101010201010101" pitchFamily="66" charset="0"/>
                        </a:rPr>
                        <a:t>Nanditha</a:t>
                      </a:r>
                      <a:r>
                        <a:rPr lang="en-IN" sz="2000" b="0" dirty="0">
                          <a:solidFill>
                            <a:schemeClr val="bg1"/>
                          </a:solidFill>
                          <a:latin typeface="Monotype Corsiva" panose="03010101010201010101" pitchFamily="66" charset="0"/>
                        </a:rPr>
                        <a:t>, </a:t>
                      </a:r>
                      <a:r>
                        <a:rPr lang="en-IN" sz="2000" b="0" baseline="0" dirty="0" err="1">
                          <a:solidFill>
                            <a:schemeClr val="bg1"/>
                          </a:solidFill>
                          <a:latin typeface="Monotype Corsiva" panose="03010101010201010101" pitchFamily="66" charset="0"/>
                        </a:rPr>
                        <a:t>Sania</a:t>
                      </a:r>
                      <a:r>
                        <a:rPr lang="en-IN" sz="2000" b="0" baseline="0" dirty="0">
                          <a:solidFill>
                            <a:schemeClr val="bg1"/>
                          </a:solidFill>
                          <a:latin typeface="Monotype Corsiva" panose="03010101010201010101" pitchFamily="66" charset="0"/>
                        </a:rPr>
                        <a:t>, Priyanka</a:t>
                      </a:r>
                      <a:endParaRPr lang="en-IN" sz="2000" b="0" dirty="0">
                        <a:solidFill>
                          <a:schemeClr val="bg1"/>
                        </a:solidFill>
                        <a:latin typeface="Monotype Corsiva" panose="03010101010201010101" pitchFamily="66" charset="0"/>
                      </a:endParaRPr>
                    </a:p>
                  </a:txBody>
                  <a:tcPr/>
                </a:tc>
                <a:extLst>
                  <a:ext uri="{0D108BD9-81ED-4DB2-BD59-A6C34878D82A}">
                    <a16:rowId xmlns:a16="http://schemas.microsoft.com/office/drawing/2014/main" val="10004"/>
                  </a:ext>
                </a:extLst>
              </a:tr>
            </a:tbl>
          </a:graphicData>
        </a:graphic>
      </p:graphicFrame>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l="4444" t="3279" r="3184" b="5987"/>
          <a:stretch/>
        </p:blipFill>
        <p:spPr>
          <a:xfrm>
            <a:off x="2640527" y="5660338"/>
            <a:ext cx="4217473" cy="4142652"/>
          </a:xfrm>
          <a:prstGeom prst="rect">
            <a:avLst/>
          </a:prstGeom>
        </p:spPr>
      </p:pic>
    </p:spTree>
    <p:extLst>
      <p:ext uri="{BB962C8B-B14F-4D97-AF65-F5344CB8AC3E}">
        <p14:creationId xmlns:p14="http://schemas.microsoft.com/office/powerpoint/2010/main" val="3436391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fellowship png"/>
          <p:cNvPicPr>
            <a:picLocks noChangeAspect="1" noChangeArrowheads="1"/>
          </p:cNvPicPr>
          <p:nvPr/>
        </p:nvPicPr>
        <p:blipFill rotWithShape="1">
          <a:blip r:embed="rId2">
            <a:extLst>
              <a:ext uri="{28A0092B-C50C-407E-A947-70E740481C1C}">
                <a14:useLocalDpi xmlns:a14="http://schemas.microsoft.com/office/drawing/2010/main"/>
              </a:ext>
            </a:extLst>
          </a:blip>
          <a:srcRect t="41656" b="13076"/>
          <a:stretch/>
        </p:blipFill>
        <p:spPr bwMode="auto">
          <a:xfrm>
            <a:off x="285750" y="583660"/>
            <a:ext cx="6286500" cy="15953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178996"/>
            <a:ext cx="6858000" cy="7754629"/>
          </a:xfrm>
          <a:prstGeom prst="rect">
            <a:avLst/>
          </a:prstGeom>
        </p:spPr>
      </p:pic>
    </p:spTree>
    <p:extLst>
      <p:ext uri="{BB962C8B-B14F-4D97-AF65-F5344CB8AC3E}">
        <p14:creationId xmlns:p14="http://schemas.microsoft.com/office/powerpoint/2010/main" val="392827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83017">
              <a:srgbClr val="632234"/>
            </a:gs>
            <a:gs pos="0">
              <a:srgbClr val="3F1934"/>
            </a:gs>
            <a:gs pos="63000">
              <a:srgbClr val="411632"/>
            </a:gs>
            <a:gs pos="100000">
              <a:srgbClr val="A6323B"/>
            </a:gs>
          </a:gsLst>
          <a:lin ang="0" scaled="1"/>
        </a:gradFill>
        <a:effectLst/>
      </p:bgPr>
    </p:bg>
    <p:spTree>
      <p:nvGrpSpPr>
        <p:cNvPr id="1" name=""/>
        <p:cNvGrpSpPr/>
        <p:nvPr/>
      </p:nvGrpSpPr>
      <p:grpSpPr>
        <a:xfrm>
          <a:off x="0" y="0"/>
          <a:ext cx="0" cy="0"/>
          <a:chOff x="0" y="0"/>
          <a:chExt cx="0" cy="0"/>
        </a:xfrm>
      </p:grpSpPr>
      <p:sp>
        <p:nvSpPr>
          <p:cNvPr id="2" name="AutoShape 2" descr="blob:https://web.whatsapp.com/094eda33-3730-4269-ab4c-05b9b0dc9d4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 name="Rectangle 2"/>
          <p:cNvSpPr/>
          <p:nvPr/>
        </p:nvSpPr>
        <p:spPr>
          <a:xfrm>
            <a:off x="1803330" y="4419122"/>
            <a:ext cx="325133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Fellowship</a:t>
            </a:r>
          </a:p>
        </p:txBody>
      </p:sp>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t="20363"/>
          <a:stretch/>
        </p:blipFill>
        <p:spPr>
          <a:xfrm>
            <a:off x="690124" y="6218739"/>
            <a:ext cx="5477753" cy="3271735"/>
          </a:xfrm>
          <a:prstGeom prst="rect">
            <a:avLst/>
          </a:prstGeom>
        </p:spPr>
      </p:pic>
      <p:sp>
        <p:nvSpPr>
          <p:cNvPr id="11" name="TextBox 10"/>
          <p:cNvSpPr txBox="1"/>
          <p:nvPr/>
        </p:nvSpPr>
        <p:spPr>
          <a:xfrm>
            <a:off x="332293" y="5668861"/>
            <a:ext cx="6213340" cy="461665"/>
          </a:xfrm>
          <a:prstGeom prst="rect">
            <a:avLst/>
          </a:prstGeom>
          <a:noFill/>
        </p:spPr>
        <p:txBody>
          <a:bodyPr wrap="square" rtlCol="0">
            <a:spAutoFit/>
          </a:bodyPr>
          <a:lstStyle/>
          <a:p>
            <a:pPr algn="ctr"/>
            <a:r>
              <a:rPr lang="en-IN" sz="2400" i="1" dirty="0" err="1">
                <a:solidFill>
                  <a:schemeClr val="bg1"/>
                </a:solidFill>
                <a:latin typeface="Baskerville Old Face" panose="02020602080505020303" pitchFamily="18" charset="0"/>
              </a:rPr>
              <a:t>Pabbas</a:t>
            </a:r>
            <a:r>
              <a:rPr lang="en-IN" sz="2400" i="1" dirty="0">
                <a:solidFill>
                  <a:schemeClr val="bg1"/>
                </a:solidFill>
                <a:latin typeface="Baskerville Old Face" panose="02020602080505020303" pitchFamily="18" charset="0"/>
              </a:rPr>
              <a:t> Fellowship part II – Post Blood Donation</a:t>
            </a:r>
          </a:p>
        </p:txBody>
      </p:sp>
      <p:sp>
        <p:nvSpPr>
          <p:cNvPr id="12" name="TextBox 11"/>
          <p:cNvSpPr txBox="1"/>
          <p:nvPr/>
        </p:nvSpPr>
        <p:spPr>
          <a:xfrm>
            <a:off x="332293" y="3930799"/>
            <a:ext cx="6213340" cy="461665"/>
          </a:xfrm>
          <a:prstGeom prst="rect">
            <a:avLst/>
          </a:prstGeom>
          <a:noFill/>
        </p:spPr>
        <p:txBody>
          <a:bodyPr wrap="square" rtlCol="0">
            <a:spAutoFit/>
          </a:bodyPr>
          <a:lstStyle/>
          <a:p>
            <a:pPr algn="ctr"/>
            <a:r>
              <a:rPr lang="en-IN" sz="2400" i="1" dirty="0" err="1">
                <a:solidFill>
                  <a:schemeClr val="bg1"/>
                </a:solidFill>
                <a:latin typeface="Baskerville Old Face" panose="02020602080505020303" pitchFamily="18" charset="0"/>
              </a:rPr>
              <a:t>Pabbas</a:t>
            </a:r>
            <a:r>
              <a:rPr lang="en-IN" sz="2400" i="1" dirty="0">
                <a:solidFill>
                  <a:schemeClr val="bg1"/>
                </a:solidFill>
                <a:latin typeface="Baskerville Old Face" panose="02020602080505020303" pitchFamily="18" charset="0"/>
              </a:rPr>
              <a:t> Fellowship Part I </a:t>
            </a:r>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625" y="278614"/>
            <a:ext cx="4751962" cy="3563972"/>
          </a:xfrm>
          <a:prstGeom prst="rect">
            <a:avLst/>
          </a:prstGeom>
        </p:spPr>
      </p:pic>
    </p:spTree>
    <p:extLst>
      <p:ext uri="{BB962C8B-B14F-4D97-AF65-F5344CB8AC3E}">
        <p14:creationId xmlns:p14="http://schemas.microsoft.com/office/powerpoint/2010/main" val="1842424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83017">
              <a:srgbClr val="632234"/>
            </a:gs>
            <a:gs pos="0">
              <a:srgbClr val="3F1934"/>
            </a:gs>
            <a:gs pos="63000">
              <a:srgbClr val="411632"/>
            </a:gs>
            <a:gs pos="100000">
              <a:srgbClr val="A6323B"/>
            </a:gs>
          </a:gsLst>
          <a:lin ang="0" scaled="1"/>
        </a:gradFill>
        <a:effectLst/>
      </p:bgPr>
    </p:bg>
    <p:spTree>
      <p:nvGrpSpPr>
        <p:cNvPr id="1" name=""/>
        <p:cNvGrpSpPr/>
        <p:nvPr/>
      </p:nvGrpSpPr>
      <p:grpSpPr>
        <a:xfrm>
          <a:off x="0" y="0"/>
          <a:ext cx="0" cy="0"/>
          <a:chOff x="0" y="0"/>
          <a:chExt cx="0" cy="0"/>
        </a:xfrm>
      </p:grpSpPr>
      <p:sp>
        <p:nvSpPr>
          <p:cNvPr id="2" name="AutoShape 2" descr="blob:https://web.whatsapp.com/094eda33-3730-4269-ab4c-05b9b0dc9d4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 name="Rectangle 2"/>
          <p:cNvSpPr/>
          <p:nvPr/>
        </p:nvSpPr>
        <p:spPr>
          <a:xfrm>
            <a:off x="1803330" y="4419122"/>
            <a:ext cx="325133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Fellowship</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t="22304"/>
          <a:stretch/>
        </p:blipFill>
        <p:spPr>
          <a:xfrm>
            <a:off x="460374" y="486383"/>
            <a:ext cx="5492953" cy="3200878"/>
          </a:xfrm>
          <a:prstGeom prst="rect">
            <a:avLst/>
          </a:prstGeom>
        </p:spPr>
      </p:pic>
      <p:sp>
        <p:nvSpPr>
          <p:cNvPr id="7" name="TextBox 6"/>
          <p:cNvSpPr txBox="1"/>
          <p:nvPr/>
        </p:nvSpPr>
        <p:spPr>
          <a:xfrm>
            <a:off x="460374" y="3776737"/>
            <a:ext cx="5921513" cy="461665"/>
          </a:xfrm>
          <a:prstGeom prst="rect">
            <a:avLst/>
          </a:prstGeom>
          <a:noFill/>
        </p:spPr>
        <p:txBody>
          <a:bodyPr wrap="square" rtlCol="0">
            <a:spAutoFit/>
          </a:bodyPr>
          <a:lstStyle/>
          <a:p>
            <a:pPr algn="ctr"/>
            <a:r>
              <a:rPr lang="en-IN" sz="2400" i="1" dirty="0">
                <a:solidFill>
                  <a:schemeClr val="bg1"/>
                </a:solidFill>
                <a:latin typeface="Baskerville Old Face" panose="02020602080505020303" pitchFamily="18" charset="0"/>
              </a:rPr>
              <a:t>Maharaja – Post Tare </a:t>
            </a:r>
            <a:r>
              <a:rPr lang="en-IN" sz="2400" i="1" dirty="0" err="1">
                <a:solidFill>
                  <a:schemeClr val="bg1"/>
                </a:solidFill>
                <a:latin typeface="Baskerville Old Face" panose="02020602080505020303" pitchFamily="18" charset="0"/>
              </a:rPr>
              <a:t>Zameen</a:t>
            </a:r>
            <a:r>
              <a:rPr lang="en-IN" sz="2400" i="1" dirty="0">
                <a:solidFill>
                  <a:schemeClr val="bg1"/>
                </a:solidFill>
                <a:latin typeface="Baskerville Old Face" panose="02020602080505020303" pitchFamily="18" charset="0"/>
              </a:rPr>
              <a:t> Par</a:t>
            </a:r>
          </a:p>
        </p:txBody>
      </p:sp>
      <p:sp>
        <p:nvSpPr>
          <p:cNvPr id="8" name="TextBox 7"/>
          <p:cNvSpPr txBox="1"/>
          <p:nvPr/>
        </p:nvSpPr>
        <p:spPr>
          <a:xfrm>
            <a:off x="690123" y="5553931"/>
            <a:ext cx="5477752" cy="461665"/>
          </a:xfrm>
          <a:prstGeom prst="rect">
            <a:avLst/>
          </a:prstGeom>
          <a:noFill/>
        </p:spPr>
        <p:txBody>
          <a:bodyPr wrap="square" rtlCol="0">
            <a:spAutoFit/>
          </a:bodyPr>
          <a:lstStyle/>
          <a:p>
            <a:pPr algn="ctr"/>
            <a:r>
              <a:rPr lang="en-IN" sz="2400" i="1" dirty="0">
                <a:solidFill>
                  <a:schemeClr val="bg1"/>
                </a:solidFill>
                <a:latin typeface="Baskerville Old Face" panose="02020602080505020303" pitchFamily="18" charset="0"/>
              </a:rPr>
              <a:t>Just Juice</a:t>
            </a: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61097" y="6171632"/>
            <a:ext cx="4396903" cy="3297677"/>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110" y="6177744"/>
            <a:ext cx="2426987" cy="3235982"/>
          </a:xfrm>
          <a:prstGeom prst="rect">
            <a:avLst/>
          </a:prstGeom>
        </p:spPr>
      </p:pic>
    </p:spTree>
    <p:extLst>
      <p:ext uri="{BB962C8B-B14F-4D97-AF65-F5344CB8AC3E}">
        <p14:creationId xmlns:p14="http://schemas.microsoft.com/office/powerpoint/2010/main" val="2177719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2050" name="Picture 2" descr="Related image"/>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48077"/>
          <a:stretch/>
        </p:blipFill>
        <p:spPr bwMode="auto">
          <a:xfrm>
            <a:off x="0" y="0"/>
            <a:ext cx="6858000" cy="9906000"/>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8775" t="4559" r="22889" b="12648"/>
          <a:stretch/>
        </p:blipFill>
        <p:spPr>
          <a:xfrm rot="16200000">
            <a:off x="144919" y="756699"/>
            <a:ext cx="2358437" cy="189985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Rectangle 4"/>
          <p:cNvSpPr/>
          <p:nvPr/>
        </p:nvSpPr>
        <p:spPr>
          <a:xfrm>
            <a:off x="2361256" y="530897"/>
            <a:ext cx="4496744" cy="1015663"/>
          </a:xfrm>
          <a:prstGeom prst="rect">
            <a:avLst/>
          </a:prstGeom>
          <a:noFill/>
        </p:spPr>
        <p:txBody>
          <a:bodyPr wrap="none" lIns="91440" tIns="45720" rIns="91440" bIns="45720">
            <a:spAutoFit/>
          </a:bodyPr>
          <a:lstStyle/>
          <a:p>
            <a:pPr algn="ctr"/>
            <a:r>
              <a:rPr lang="en-US" sz="6000" b="1" i="1" dirty="0">
                <a:ln w="6600">
                  <a:solidFill>
                    <a:schemeClr val="accent2"/>
                  </a:solidFill>
                  <a:prstDash val="solid"/>
                </a:ln>
                <a:solidFill>
                  <a:srgbClr val="FFFFFF"/>
                </a:solidFill>
                <a:effectLst>
                  <a:outerShdw dist="38100" dir="2700000" algn="tl" rotWithShape="0">
                    <a:schemeClr val="accent2"/>
                  </a:outerShdw>
                </a:effectLst>
                <a:latin typeface="Angsana New" panose="02020603050405020304" pitchFamily="18" charset="-34"/>
                <a:cs typeface="Angsana New" panose="02020603050405020304" pitchFamily="18" charset="-34"/>
              </a:rPr>
              <a:t>Chairman  </a:t>
            </a:r>
            <a:r>
              <a:rPr lang="en-US" sz="6000" b="1" i="1" dirty="0" err="1">
                <a:ln w="6600">
                  <a:solidFill>
                    <a:schemeClr val="accent2"/>
                  </a:solidFill>
                  <a:prstDash val="solid"/>
                </a:ln>
                <a:solidFill>
                  <a:srgbClr val="FFFFFF"/>
                </a:solidFill>
                <a:effectLst>
                  <a:outerShdw dist="38100" dir="2700000" algn="tl" rotWithShape="0">
                    <a:schemeClr val="accent2"/>
                  </a:outerShdw>
                </a:effectLst>
                <a:latin typeface="Angsana New" panose="02020603050405020304" pitchFamily="18" charset="-34"/>
                <a:cs typeface="Angsana New" panose="02020603050405020304" pitchFamily="18" charset="-34"/>
              </a:rPr>
              <a:t>Speaketh</a:t>
            </a:r>
            <a:endParaRPr lang="en-US" sz="6000" b="1" i="1" cap="none" spc="0" dirty="0">
              <a:ln w="6600">
                <a:solidFill>
                  <a:schemeClr val="accent2"/>
                </a:solidFill>
                <a:prstDash val="solid"/>
              </a:ln>
              <a:solidFill>
                <a:srgbClr val="FFFFFF"/>
              </a:solidFill>
              <a:effectLst>
                <a:outerShdw dist="38100" dir="2700000" algn="tl" rotWithShape="0">
                  <a:schemeClr val="accent2"/>
                </a:outerShdw>
              </a:effectLst>
              <a:latin typeface="Angsana New" panose="02020603050405020304" pitchFamily="18" charset="-34"/>
              <a:cs typeface="Angsana New" panose="02020603050405020304" pitchFamily="18" charset="-34"/>
            </a:endParaRPr>
          </a:p>
        </p:txBody>
      </p:sp>
      <p:sp>
        <p:nvSpPr>
          <p:cNvPr id="6" name="Rectangle 5"/>
          <p:cNvSpPr/>
          <p:nvPr/>
        </p:nvSpPr>
        <p:spPr>
          <a:xfrm>
            <a:off x="97277" y="3037717"/>
            <a:ext cx="6858000" cy="6767687"/>
          </a:xfrm>
          <a:prstGeom prst="rect">
            <a:avLst/>
          </a:prstGeom>
        </p:spPr>
        <p:txBody>
          <a:bodyPr wrap="square">
            <a:spAutoFit/>
          </a:bodyPr>
          <a:lstStyle/>
          <a:p>
            <a:pPr>
              <a:lnSpc>
                <a:spcPct val="107000"/>
              </a:lnSpc>
              <a:spcAft>
                <a:spcPts val="800"/>
              </a:spcAft>
            </a:pPr>
            <a:r>
              <a:rPr lang="en-IN" sz="1600" i="1" dirty="0">
                <a:solidFill>
                  <a:schemeClr val="bg1"/>
                </a:solidFill>
                <a:latin typeface="Century Schoolbook" panose="02040604050505020304" pitchFamily="18" charset="0"/>
                <a:ea typeface="Calibri" panose="020F0502020204030204" pitchFamily="34" charset="0"/>
                <a:cs typeface="Times New Roman" panose="02020603050405020304" pitchFamily="18" charset="0"/>
              </a:rPr>
              <a:t>	A few weeks ago, Round Table India handed us a road map, the map to RTI week, and boy did we take it on full throttle. It’s been a floored peddle from the word go and we didn’t show any signs of slowing down till we hit the finish line. Did we party? Check. Fellowships. Check. Projects. Check. Fund raisers. Check.  And every one did his part in making this week an astounding success. </a:t>
            </a:r>
          </a:p>
          <a:p>
            <a:pPr>
              <a:lnSpc>
                <a:spcPct val="107000"/>
              </a:lnSpc>
              <a:spcAft>
                <a:spcPts val="800"/>
              </a:spcAft>
            </a:pPr>
            <a:r>
              <a:rPr lang="en-IN" sz="1600" i="1" dirty="0">
                <a:solidFill>
                  <a:schemeClr val="bg1"/>
                </a:solidFill>
                <a:latin typeface="Century Schoolbook" panose="02040604050505020304" pitchFamily="18" charset="0"/>
                <a:ea typeface="Calibri" panose="020F0502020204030204" pitchFamily="34" charset="0"/>
                <a:cs typeface="Times New Roman" panose="02020603050405020304" pitchFamily="18" charset="0"/>
              </a:rPr>
              <a:t>	I’d like to thank secretary Dane for chalking out our journey along the map and guiding me so beautifully along this road. </a:t>
            </a:r>
            <a:r>
              <a:rPr lang="en-IN" sz="1600" i="1" dirty="0" err="1">
                <a:solidFill>
                  <a:schemeClr val="bg1"/>
                </a:solidFill>
                <a:latin typeface="Century Schoolbook" panose="02040604050505020304" pitchFamily="18" charset="0"/>
                <a:ea typeface="Calibri" panose="020F0502020204030204" pitchFamily="34" charset="0"/>
                <a:cs typeface="Times New Roman" panose="02020603050405020304" pitchFamily="18" charset="0"/>
              </a:rPr>
              <a:t>Haron</a:t>
            </a:r>
            <a:r>
              <a:rPr lang="en-IN" sz="1600" i="1" dirty="0">
                <a:solidFill>
                  <a:schemeClr val="bg1"/>
                </a:solidFill>
                <a:latin typeface="Century Schoolbook" panose="02040604050505020304" pitchFamily="18" charset="0"/>
                <a:ea typeface="Calibri" panose="020F0502020204030204" pitchFamily="34" charset="0"/>
                <a:cs typeface="Times New Roman" panose="02020603050405020304" pitchFamily="18" charset="0"/>
              </a:rPr>
              <a:t> and Canute my right hand and left every step of the way. Royster for his silent and efficient way of getting things done. </a:t>
            </a:r>
            <a:r>
              <a:rPr lang="en-IN" sz="1600" i="1" dirty="0" err="1">
                <a:solidFill>
                  <a:schemeClr val="bg1"/>
                </a:solidFill>
                <a:latin typeface="Century Schoolbook" panose="02040604050505020304" pitchFamily="18" charset="0"/>
                <a:ea typeface="Calibri" panose="020F0502020204030204" pitchFamily="34" charset="0"/>
                <a:cs typeface="Times New Roman" panose="02020603050405020304" pitchFamily="18" charset="0"/>
              </a:rPr>
              <a:t>Ajeeth</a:t>
            </a:r>
            <a:r>
              <a:rPr lang="en-IN" sz="1600" i="1" dirty="0">
                <a:solidFill>
                  <a:schemeClr val="bg1"/>
                </a:solidFill>
                <a:latin typeface="Century Schoolbook" panose="02040604050505020304" pitchFamily="18" charset="0"/>
                <a:ea typeface="Calibri" panose="020F0502020204030204" pitchFamily="34" charset="0"/>
                <a:cs typeface="Times New Roman" panose="02020603050405020304" pitchFamily="18" charset="0"/>
              </a:rPr>
              <a:t>, </a:t>
            </a:r>
            <a:r>
              <a:rPr lang="en-IN" sz="1600" i="1" dirty="0" err="1">
                <a:solidFill>
                  <a:schemeClr val="bg1"/>
                </a:solidFill>
                <a:latin typeface="Century Schoolbook" panose="02040604050505020304" pitchFamily="18" charset="0"/>
                <a:ea typeface="Calibri" panose="020F0502020204030204" pitchFamily="34" charset="0"/>
                <a:cs typeface="Times New Roman" panose="02020603050405020304" pitchFamily="18" charset="0"/>
              </a:rPr>
              <a:t>Pramod</a:t>
            </a:r>
            <a:r>
              <a:rPr lang="en-IN" sz="1600" i="1" dirty="0">
                <a:solidFill>
                  <a:schemeClr val="bg1"/>
                </a:solidFill>
                <a:latin typeface="Century Schoolbook" panose="02040604050505020304" pitchFamily="18" charset="0"/>
                <a:ea typeface="Calibri" panose="020F0502020204030204" pitchFamily="34" charset="0"/>
                <a:cs typeface="Times New Roman" panose="02020603050405020304" pitchFamily="18" charset="0"/>
              </a:rPr>
              <a:t> for promptly donating blood. Deepak and </a:t>
            </a:r>
            <a:r>
              <a:rPr lang="en-IN" sz="1600" i="1" dirty="0" err="1">
                <a:solidFill>
                  <a:schemeClr val="bg1"/>
                </a:solidFill>
                <a:latin typeface="Century Schoolbook" panose="02040604050505020304" pitchFamily="18" charset="0"/>
                <a:ea typeface="Calibri" panose="020F0502020204030204" pitchFamily="34" charset="0"/>
                <a:cs typeface="Times New Roman" panose="02020603050405020304" pitchFamily="18" charset="0"/>
              </a:rPr>
              <a:t>Jithesh</a:t>
            </a:r>
            <a:r>
              <a:rPr lang="en-IN" sz="1600" i="1" dirty="0">
                <a:solidFill>
                  <a:schemeClr val="bg1"/>
                </a:solidFill>
                <a:latin typeface="Century Schoolbook" panose="02040604050505020304" pitchFamily="18" charset="0"/>
                <a:ea typeface="Calibri" panose="020F0502020204030204" pitchFamily="34" charset="0"/>
                <a:cs typeface="Times New Roman" panose="02020603050405020304" pitchFamily="18" charset="0"/>
              </a:rPr>
              <a:t> for their ever so inspiring advise. Lester and Sandy for the support and guidance. Jacob, Arjun, </a:t>
            </a:r>
            <a:r>
              <a:rPr lang="en-IN" sz="1600" i="1" dirty="0" err="1">
                <a:solidFill>
                  <a:schemeClr val="bg1"/>
                </a:solidFill>
                <a:latin typeface="Century Schoolbook" panose="02040604050505020304" pitchFamily="18" charset="0"/>
                <a:ea typeface="Calibri" panose="020F0502020204030204" pitchFamily="34" charset="0"/>
                <a:cs typeface="Times New Roman" panose="02020603050405020304" pitchFamily="18" charset="0"/>
              </a:rPr>
              <a:t>yathin</a:t>
            </a:r>
            <a:r>
              <a:rPr lang="en-IN" sz="1600" i="1" dirty="0">
                <a:solidFill>
                  <a:schemeClr val="bg1"/>
                </a:solidFill>
                <a:latin typeface="Century Schoolbook" panose="02040604050505020304" pitchFamily="18" charset="0"/>
                <a:ea typeface="Calibri" panose="020F0502020204030204" pitchFamily="34" charset="0"/>
                <a:cs typeface="Times New Roman" panose="02020603050405020304" pitchFamily="18" charset="0"/>
              </a:rPr>
              <a:t> and Vinay for the behind the scenes help and the push they gave experience. And Vinod for coordinating with the area. And lets not forget our lovely circlers cause without them it would just be a mundane affair. They pitched in to the fullest and more often than not lead from the front.</a:t>
            </a:r>
          </a:p>
          <a:p>
            <a:pPr>
              <a:lnSpc>
                <a:spcPct val="107000"/>
              </a:lnSpc>
              <a:spcAft>
                <a:spcPts val="800"/>
              </a:spcAft>
            </a:pPr>
            <a:r>
              <a:rPr lang="en-IN" sz="1600" i="1" dirty="0">
                <a:solidFill>
                  <a:schemeClr val="bg1"/>
                </a:solidFill>
                <a:latin typeface="Century Schoolbook" panose="02040604050505020304" pitchFamily="18" charset="0"/>
                <a:ea typeface="Calibri" panose="020F0502020204030204" pitchFamily="34" charset="0"/>
                <a:cs typeface="Times New Roman" panose="02020603050405020304" pitchFamily="18" charset="0"/>
              </a:rPr>
              <a:t>	I also want to thank MCRT 190, SRT166 and BRLC136for their coordination in this effort. Thanks guys. </a:t>
            </a:r>
          </a:p>
          <a:p>
            <a:pPr>
              <a:lnSpc>
                <a:spcPct val="107000"/>
              </a:lnSpc>
              <a:spcAft>
                <a:spcPts val="800"/>
              </a:spcAft>
            </a:pPr>
            <a:r>
              <a:rPr lang="en-IN" sz="1600" i="1" dirty="0">
                <a:solidFill>
                  <a:schemeClr val="bg1"/>
                </a:solidFill>
                <a:latin typeface="Century Schoolbook" panose="020406040505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IN" sz="1600" i="1" dirty="0">
                <a:solidFill>
                  <a:schemeClr val="bg1"/>
                </a:solidFill>
                <a:latin typeface="Century Schoolbook" panose="02040604050505020304" pitchFamily="18" charset="0"/>
                <a:ea typeface="Calibri" panose="020F0502020204030204" pitchFamily="34" charset="0"/>
                <a:cs typeface="Times New Roman" panose="02020603050405020304" pitchFamily="18" charset="0"/>
              </a:rPr>
              <a:t>With all my love and a belly full of hugs</a:t>
            </a:r>
          </a:p>
          <a:p>
            <a:pPr>
              <a:lnSpc>
                <a:spcPct val="107000"/>
              </a:lnSpc>
              <a:spcAft>
                <a:spcPts val="800"/>
              </a:spcAft>
            </a:pPr>
            <a:endParaRPr lang="en-IN" sz="1600" i="1" dirty="0">
              <a:solidFill>
                <a:schemeClr val="bg1"/>
              </a:solidFill>
              <a:latin typeface="Century Schoolbook" panose="020406040505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1600" i="1" dirty="0">
                <a:solidFill>
                  <a:schemeClr val="bg1"/>
                </a:solidFill>
                <a:latin typeface="Century Schoolbook" panose="02040604050505020304" pitchFamily="18" charset="0"/>
                <a:ea typeface="Calibri" panose="020F0502020204030204" pitchFamily="34" charset="0"/>
                <a:cs typeface="Times New Roman" panose="02020603050405020304" pitchFamily="18" charset="0"/>
              </a:rPr>
              <a:t>Tr. </a:t>
            </a:r>
            <a:r>
              <a:rPr lang="en-IN" sz="1600" i="1" dirty="0" err="1">
                <a:solidFill>
                  <a:schemeClr val="bg1"/>
                </a:solidFill>
                <a:latin typeface="Century Schoolbook" panose="02040604050505020304" pitchFamily="18" charset="0"/>
                <a:ea typeface="Calibri" panose="020F0502020204030204" pitchFamily="34" charset="0"/>
                <a:cs typeface="Times New Roman" panose="02020603050405020304" pitchFamily="18" charset="0"/>
              </a:rPr>
              <a:t>Vadi</a:t>
            </a:r>
            <a:endParaRPr lang="en-IN" sz="1600" i="1" dirty="0">
              <a:solidFill>
                <a:schemeClr val="bg1"/>
              </a:solidFill>
              <a:latin typeface="Century Schoolbook" panose="020406040505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2412770" y="1632243"/>
            <a:ext cx="4250366" cy="1388585"/>
          </a:xfrm>
          <a:prstGeom prst="rect">
            <a:avLst/>
          </a:prstGeom>
        </p:spPr>
        <p:txBody>
          <a:bodyPr wrap="square">
            <a:spAutoFit/>
          </a:bodyPr>
          <a:lstStyle/>
          <a:p>
            <a:pPr>
              <a:lnSpc>
                <a:spcPct val="107000"/>
              </a:lnSpc>
              <a:spcAft>
                <a:spcPts val="800"/>
              </a:spcAft>
            </a:pPr>
            <a:r>
              <a:rPr lang="en-IN" sz="1600" i="1" dirty="0">
                <a:solidFill>
                  <a:schemeClr val="bg1"/>
                </a:solidFill>
                <a:latin typeface="Century Schoolbook" panose="02040604050505020304" pitchFamily="18" charset="0"/>
                <a:ea typeface="Calibri" panose="020F0502020204030204" pitchFamily="34" charset="0"/>
                <a:cs typeface="Times New Roman" panose="02020603050405020304" pitchFamily="18" charset="0"/>
              </a:rPr>
              <a:t>It’s been an entertaining week, an inspiring week, an awe infused week, a tiring week. RTI week has just come to a close and boy have we come out on top. And here is why we are so thrilled about the week that was.</a:t>
            </a:r>
          </a:p>
        </p:txBody>
      </p:sp>
    </p:spTree>
    <p:extLst>
      <p:ext uri="{BB962C8B-B14F-4D97-AF65-F5344CB8AC3E}">
        <p14:creationId xmlns:p14="http://schemas.microsoft.com/office/powerpoint/2010/main" val="1746993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83017">
              <a:srgbClr val="632234"/>
            </a:gs>
            <a:gs pos="0">
              <a:srgbClr val="3F1934"/>
            </a:gs>
            <a:gs pos="63000">
              <a:srgbClr val="411632"/>
            </a:gs>
            <a:gs pos="100000">
              <a:srgbClr val="A6323B"/>
            </a:gs>
          </a:gsLst>
          <a:lin ang="0" scaled="1"/>
        </a:gradFill>
        <a:effectLst/>
      </p:bgPr>
    </p:bg>
    <p:spTree>
      <p:nvGrpSpPr>
        <p:cNvPr id="1" name=""/>
        <p:cNvGrpSpPr/>
        <p:nvPr/>
      </p:nvGrpSpPr>
      <p:grpSpPr>
        <a:xfrm>
          <a:off x="0" y="0"/>
          <a:ext cx="0" cy="0"/>
          <a:chOff x="0" y="0"/>
          <a:chExt cx="0" cy="0"/>
        </a:xfrm>
      </p:grpSpPr>
      <p:sp>
        <p:nvSpPr>
          <p:cNvPr id="2" name="AutoShape 2" descr="blob:https://web.whatsapp.com/094eda33-3730-4269-ab4c-05b9b0dc9d4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 name="Rectangle 2"/>
          <p:cNvSpPr/>
          <p:nvPr/>
        </p:nvSpPr>
        <p:spPr>
          <a:xfrm>
            <a:off x="1941375" y="4591799"/>
            <a:ext cx="325133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Fellowship</a:t>
            </a:r>
          </a:p>
        </p:txBody>
      </p:sp>
      <p:sp>
        <p:nvSpPr>
          <p:cNvPr id="7" name="TextBox 6"/>
          <p:cNvSpPr txBox="1"/>
          <p:nvPr/>
        </p:nvSpPr>
        <p:spPr>
          <a:xfrm>
            <a:off x="155575" y="3776737"/>
            <a:ext cx="6702425" cy="830997"/>
          </a:xfrm>
          <a:prstGeom prst="rect">
            <a:avLst/>
          </a:prstGeom>
          <a:noFill/>
        </p:spPr>
        <p:txBody>
          <a:bodyPr wrap="square" rtlCol="0">
            <a:spAutoFit/>
          </a:bodyPr>
          <a:lstStyle/>
          <a:p>
            <a:pPr algn="ctr"/>
            <a:r>
              <a:rPr lang="en-IN" sz="2400" i="1" dirty="0">
                <a:solidFill>
                  <a:schemeClr val="bg1"/>
                </a:solidFill>
                <a:latin typeface="Baskerville Old Face" panose="02020602080505020303" pitchFamily="18" charset="0"/>
              </a:rPr>
              <a:t>New Mangalore Bar And Restaurant Fellowship</a:t>
            </a:r>
          </a:p>
          <a:p>
            <a:pPr algn="ctr"/>
            <a:r>
              <a:rPr lang="en-IN" sz="2400" i="1" dirty="0">
                <a:solidFill>
                  <a:schemeClr val="bg1"/>
                </a:solidFill>
                <a:latin typeface="Baskerville Old Face" panose="02020602080505020303" pitchFamily="18" charset="0"/>
              </a:rPr>
              <a:t>- Post Organ Donation Project</a:t>
            </a:r>
          </a:p>
        </p:txBody>
      </p:sp>
      <p:sp>
        <p:nvSpPr>
          <p:cNvPr id="11" name="TextBox 10"/>
          <p:cNvSpPr txBox="1"/>
          <p:nvPr/>
        </p:nvSpPr>
        <p:spPr>
          <a:xfrm>
            <a:off x="400117" y="5930081"/>
            <a:ext cx="6213340" cy="461665"/>
          </a:xfrm>
          <a:prstGeom prst="rect">
            <a:avLst/>
          </a:prstGeom>
          <a:noFill/>
        </p:spPr>
        <p:txBody>
          <a:bodyPr wrap="square" rtlCol="0">
            <a:spAutoFit/>
          </a:bodyPr>
          <a:lstStyle/>
          <a:p>
            <a:pPr algn="ctr"/>
            <a:r>
              <a:rPr lang="en-IN" sz="2400" i="1" dirty="0">
                <a:solidFill>
                  <a:schemeClr val="bg1"/>
                </a:solidFill>
                <a:latin typeface="Baskerville Old Face" panose="02020602080505020303" pitchFamily="18" charset="0"/>
              </a:rPr>
              <a:t>Pan Fellowship </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0375" y="6556443"/>
            <a:ext cx="2211827" cy="2949102"/>
          </a:xfrm>
          <a:prstGeom prst="rect">
            <a:avLst/>
          </a:prstGeom>
        </p:spPr>
      </p:pic>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63114" y="6556443"/>
            <a:ext cx="3910601" cy="2932951"/>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9497" y="243034"/>
            <a:ext cx="4581190" cy="3435893"/>
          </a:xfrm>
          <a:prstGeom prst="rect">
            <a:avLst/>
          </a:prstGeom>
        </p:spPr>
      </p:pic>
    </p:spTree>
    <p:extLst>
      <p:ext uri="{BB962C8B-B14F-4D97-AF65-F5344CB8AC3E}">
        <p14:creationId xmlns:p14="http://schemas.microsoft.com/office/powerpoint/2010/main" val="1452553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83017">
              <a:srgbClr val="632234"/>
            </a:gs>
            <a:gs pos="0">
              <a:srgbClr val="3F1934"/>
            </a:gs>
            <a:gs pos="63000">
              <a:srgbClr val="411632"/>
            </a:gs>
            <a:gs pos="100000">
              <a:srgbClr val="A6323B"/>
            </a:gs>
          </a:gsLst>
          <a:lin ang="0" scaled="1"/>
        </a:gradFill>
        <a:effectLst/>
      </p:bgPr>
    </p:bg>
    <p:spTree>
      <p:nvGrpSpPr>
        <p:cNvPr id="1" name=""/>
        <p:cNvGrpSpPr/>
        <p:nvPr/>
      </p:nvGrpSpPr>
      <p:grpSpPr>
        <a:xfrm>
          <a:off x="0" y="0"/>
          <a:ext cx="0" cy="0"/>
          <a:chOff x="0" y="0"/>
          <a:chExt cx="0" cy="0"/>
        </a:xfrm>
      </p:grpSpPr>
      <p:sp>
        <p:nvSpPr>
          <p:cNvPr id="2" name="AutoShape 2" descr="blob:https://web.whatsapp.com/094eda33-3730-4269-ab4c-05b9b0dc9d4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 name="Rectangle 2"/>
          <p:cNvSpPr/>
          <p:nvPr/>
        </p:nvSpPr>
        <p:spPr>
          <a:xfrm>
            <a:off x="1941374" y="739646"/>
            <a:ext cx="325133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Fellowship</a:t>
            </a:r>
          </a:p>
        </p:txBody>
      </p:sp>
      <p:sp>
        <p:nvSpPr>
          <p:cNvPr id="7" name="TextBox 6"/>
          <p:cNvSpPr txBox="1"/>
          <p:nvPr/>
        </p:nvSpPr>
        <p:spPr>
          <a:xfrm>
            <a:off x="828167" y="1838074"/>
            <a:ext cx="5477752" cy="461665"/>
          </a:xfrm>
          <a:prstGeom prst="rect">
            <a:avLst/>
          </a:prstGeom>
          <a:noFill/>
        </p:spPr>
        <p:txBody>
          <a:bodyPr wrap="square" rtlCol="0">
            <a:spAutoFit/>
          </a:bodyPr>
          <a:lstStyle/>
          <a:p>
            <a:pPr algn="ctr"/>
            <a:r>
              <a:rPr lang="en-IN" sz="2400" i="1" dirty="0">
                <a:solidFill>
                  <a:schemeClr val="bg1"/>
                </a:solidFill>
                <a:latin typeface="Baskerville Old Face" panose="02020602080505020303" pitchFamily="18" charset="0"/>
              </a:rPr>
              <a:t>CASK</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b="13354"/>
          <a:stretch/>
        </p:blipFill>
        <p:spPr>
          <a:xfrm>
            <a:off x="4195843" y="3160358"/>
            <a:ext cx="2662157" cy="5108154"/>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575" y="3160358"/>
            <a:ext cx="3831116" cy="5108154"/>
          </a:xfrm>
          <a:prstGeom prst="rect">
            <a:avLst/>
          </a:prstGeom>
        </p:spPr>
      </p:pic>
    </p:spTree>
    <p:extLst>
      <p:ext uri="{BB962C8B-B14F-4D97-AF65-F5344CB8AC3E}">
        <p14:creationId xmlns:p14="http://schemas.microsoft.com/office/powerpoint/2010/main" val="2866854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83017">
              <a:srgbClr val="632234"/>
            </a:gs>
            <a:gs pos="0">
              <a:srgbClr val="3F1934"/>
            </a:gs>
            <a:gs pos="63000">
              <a:srgbClr val="411632"/>
            </a:gs>
            <a:gs pos="100000">
              <a:srgbClr val="A6323B"/>
            </a:gs>
          </a:gsLst>
          <a:lin ang="0" scaled="1"/>
        </a:gradFill>
        <a:effectLst/>
      </p:bgPr>
    </p:bg>
    <p:spTree>
      <p:nvGrpSpPr>
        <p:cNvPr id="1" name=""/>
        <p:cNvGrpSpPr/>
        <p:nvPr/>
      </p:nvGrpSpPr>
      <p:grpSpPr>
        <a:xfrm>
          <a:off x="0" y="0"/>
          <a:ext cx="0" cy="0"/>
          <a:chOff x="0" y="0"/>
          <a:chExt cx="0" cy="0"/>
        </a:xfrm>
      </p:grpSpPr>
      <p:pic>
        <p:nvPicPr>
          <p:cNvPr id="1032" name="Picture 8" descr="Image result for children backgroun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9455"/>
            <a:ext cx="6858000" cy="99254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381250"/>
            <a:ext cx="6858000" cy="5143500"/>
          </a:xfrm>
          <a:prstGeom prst="rect">
            <a:avLst/>
          </a:prstGeom>
        </p:spPr>
      </p:pic>
      <p:sp>
        <p:nvSpPr>
          <p:cNvPr id="2" name="AutoShape 2" descr="blob:https://web.whatsapp.com/094eda33-3730-4269-ab4c-05b9b0dc9d4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TextBox 8"/>
          <p:cNvSpPr txBox="1"/>
          <p:nvPr/>
        </p:nvSpPr>
        <p:spPr>
          <a:xfrm>
            <a:off x="802531" y="160338"/>
            <a:ext cx="5252937" cy="707886"/>
          </a:xfrm>
          <a:prstGeom prst="rect">
            <a:avLst/>
          </a:prstGeom>
          <a:noFill/>
        </p:spPr>
        <p:txBody>
          <a:bodyPr wrap="square" rtlCol="0">
            <a:spAutoFit/>
          </a:bodyPr>
          <a:lstStyle/>
          <a:p>
            <a:r>
              <a:rPr lang="en-IN" sz="4000" dirty="0">
                <a:solidFill>
                  <a:srgbClr val="FF0000"/>
                </a:solidFill>
                <a:latin typeface="Bodoni MT Black" panose="02070A03080606020203" pitchFamily="18" charset="0"/>
              </a:rPr>
              <a:t>T</a:t>
            </a:r>
            <a:r>
              <a:rPr lang="en-IN" sz="4000" dirty="0">
                <a:solidFill>
                  <a:srgbClr val="00B0F0"/>
                </a:solidFill>
                <a:latin typeface="Bodoni MT Black" panose="02070A03080606020203" pitchFamily="18" charset="0"/>
              </a:rPr>
              <a:t>W</a:t>
            </a:r>
            <a:r>
              <a:rPr lang="en-IN" sz="4000" dirty="0">
                <a:solidFill>
                  <a:schemeClr val="accent4">
                    <a:lumMod val="60000"/>
                    <a:lumOff val="40000"/>
                  </a:schemeClr>
                </a:solidFill>
                <a:latin typeface="Bodoni MT Black" panose="02070A03080606020203" pitchFamily="18" charset="0"/>
              </a:rPr>
              <a:t>I</a:t>
            </a:r>
            <a:r>
              <a:rPr lang="en-IN" sz="4000" dirty="0">
                <a:solidFill>
                  <a:srgbClr val="C00000"/>
                </a:solidFill>
                <a:latin typeface="Bodoni MT Black" panose="02070A03080606020203" pitchFamily="18" charset="0"/>
              </a:rPr>
              <a:t>N</a:t>
            </a:r>
            <a:r>
              <a:rPr lang="en-IN" sz="4000" dirty="0">
                <a:latin typeface="Bodoni MT Black" panose="02070A03080606020203" pitchFamily="18" charset="0"/>
              </a:rPr>
              <a:t>K</a:t>
            </a:r>
            <a:r>
              <a:rPr lang="en-IN" sz="4000" dirty="0">
                <a:solidFill>
                  <a:srgbClr val="7030A0"/>
                </a:solidFill>
                <a:latin typeface="Bodoni MT Black" panose="02070A03080606020203" pitchFamily="18" charset="0"/>
              </a:rPr>
              <a:t>L</a:t>
            </a:r>
            <a:r>
              <a:rPr lang="en-IN" sz="4000" dirty="0">
                <a:solidFill>
                  <a:schemeClr val="accent2">
                    <a:lumMod val="75000"/>
                  </a:schemeClr>
                </a:solidFill>
                <a:latin typeface="Bodoni MT Black" panose="02070A03080606020203" pitchFamily="18" charset="0"/>
              </a:rPr>
              <a:t>E</a:t>
            </a:r>
            <a:r>
              <a:rPr lang="en-IN" sz="4000" dirty="0">
                <a:solidFill>
                  <a:schemeClr val="accent1">
                    <a:lumMod val="75000"/>
                  </a:schemeClr>
                </a:solidFill>
                <a:latin typeface="Bodoni MT Black" panose="02070A03080606020203" pitchFamily="18" charset="0"/>
              </a:rPr>
              <a:t>R</a:t>
            </a:r>
            <a:r>
              <a:rPr lang="en-IN" sz="4000" dirty="0">
                <a:latin typeface="Bodoni MT Black" panose="02070A03080606020203" pitchFamily="18" charset="0"/>
              </a:rPr>
              <a:t> </a:t>
            </a:r>
            <a:r>
              <a:rPr lang="en-IN" sz="4000" dirty="0">
                <a:solidFill>
                  <a:schemeClr val="accent1">
                    <a:lumMod val="75000"/>
                  </a:schemeClr>
                </a:solidFill>
                <a:latin typeface="Bodoni MT Black" panose="02070A03080606020203" pitchFamily="18" charset="0"/>
              </a:rPr>
              <a:t>F</a:t>
            </a:r>
            <a:r>
              <a:rPr lang="en-IN" sz="4000" dirty="0">
                <a:solidFill>
                  <a:schemeClr val="accent6">
                    <a:lumMod val="75000"/>
                  </a:schemeClr>
                </a:solidFill>
                <a:latin typeface="Bodoni MT Black" panose="02070A03080606020203" pitchFamily="18" charset="0"/>
              </a:rPr>
              <a:t>E</a:t>
            </a:r>
            <a:r>
              <a:rPr lang="en-IN" sz="4000" dirty="0">
                <a:solidFill>
                  <a:schemeClr val="tx2">
                    <a:lumMod val="40000"/>
                    <a:lumOff val="60000"/>
                  </a:schemeClr>
                </a:solidFill>
                <a:latin typeface="Bodoni MT Black" panose="02070A03080606020203" pitchFamily="18" charset="0"/>
              </a:rPr>
              <a:t>T</a:t>
            </a:r>
            <a:r>
              <a:rPr lang="en-IN" sz="4000" dirty="0">
                <a:solidFill>
                  <a:schemeClr val="accent4"/>
                </a:solidFill>
                <a:latin typeface="Bodoni MT Black" panose="02070A03080606020203" pitchFamily="18" charset="0"/>
              </a:rPr>
              <a:t>E</a:t>
            </a:r>
          </a:p>
        </p:txBody>
      </p:sp>
      <p:sp>
        <p:nvSpPr>
          <p:cNvPr id="15" name="TextBox 14"/>
          <p:cNvSpPr txBox="1"/>
          <p:nvPr/>
        </p:nvSpPr>
        <p:spPr>
          <a:xfrm rot="20213558">
            <a:off x="515431" y="1996557"/>
            <a:ext cx="2287354" cy="707886"/>
          </a:xfrm>
          <a:prstGeom prst="rect">
            <a:avLst/>
          </a:prstGeom>
          <a:noFill/>
        </p:spPr>
        <p:txBody>
          <a:bodyPr wrap="square" rtlCol="0">
            <a:spAutoFit/>
          </a:bodyPr>
          <a:lstStyle/>
          <a:p>
            <a:r>
              <a:rPr lang="en-IN" sz="4000" dirty="0">
                <a:solidFill>
                  <a:srgbClr val="FF0000"/>
                </a:solidFill>
                <a:latin typeface="Bodoni MT Black" panose="02070A03080606020203" pitchFamily="18" charset="0"/>
              </a:rPr>
              <a:t>G</a:t>
            </a:r>
            <a:r>
              <a:rPr lang="en-IN" sz="4000" dirty="0">
                <a:solidFill>
                  <a:srgbClr val="00B0F0"/>
                </a:solidFill>
                <a:latin typeface="Bodoni MT Black" panose="02070A03080606020203" pitchFamily="18" charset="0"/>
              </a:rPr>
              <a:t>A</a:t>
            </a:r>
            <a:r>
              <a:rPr lang="en-IN" sz="4000" dirty="0">
                <a:solidFill>
                  <a:schemeClr val="accent4">
                    <a:lumMod val="60000"/>
                    <a:lumOff val="40000"/>
                  </a:schemeClr>
                </a:solidFill>
                <a:latin typeface="Bodoni MT Black" panose="02070A03080606020203" pitchFamily="18" charset="0"/>
              </a:rPr>
              <a:t>M</a:t>
            </a:r>
            <a:r>
              <a:rPr lang="en-IN" sz="4000" dirty="0">
                <a:solidFill>
                  <a:srgbClr val="C00000"/>
                </a:solidFill>
                <a:latin typeface="Bodoni MT Black" panose="02070A03080606020203" pitchFamily="18" charset="0"/>
              </a:rPr>
              <a:t>E</a:t>
            </a:r>
            <a:r>
              <a:rPr lang="en-IN" sz="4000" dirty="0">
                <a:latin typeface="Bodoni MT Black" panose="02070A03080606020203" pitchFamily="18" charset="0"/>
              </a:rPr>
              <a:t>S</a:t>
            </a:r>
            <a:endParaRPr lang="en-IN" sz="4000" dirty="0">
              <a:solidFill>
                <a:schemeClr val="accent4"/>
              </a:solidFill>
              <a:latin typeface="Bodoni MT Black" panose="02070A03080606020203" pitchFamily="18" charset="0"/>
            </a:endParaRPr>
          </a:p>
        </p:txBody>
      </p:sp>
      <p:sp>
        <p:nvSpPr>
          <p:cNvPr id="16" name="TextBox 15"/>
          <p:cNvSpPr txBox="1"/>
          <p:nvPr/>
        </p:nvSpPr>
        <p:spPr>
          <a:xfrm rot="1598884">
            <a:off x="3862759" y="1752687"/>
            <a:ext cx="2626469" cy="707886"/>
          </a:xfrm>
          <a:prstGeom prst="rect">
            <a:avLst/>
          </a:prstGeom>
          <a:noFill/>
        </p:spPr>
        <p:txBody>
          <a:bodyPr wrap="square" rtlCol="0">
            <a:spAutoFit/>
          </a:bodyPr>
          <a:lstStyle/>
          <a:p>
            <a:r>
              <a:rPr lang="en-IN" sz="4000" dirty="0">
                <a:solidFill>
                  <a:srgbClr val="7030A0"/>
                </a:solidFill>
                <a:latin typeface="Bodoni MT Black" panose="02070A03080606020203" pitchFamily="18" charset="0"/>
              </a:rPr>
              <a:t>D</a:t>
            </a:r>
            <a:r>
              <a:rPr lang="en-IN" sz="4000" dirty="0">
                <a:solidFill>
                  <a:schemeClr val="accent2">
                    <a:lumMod val="75000"/>
                  </a:schemeClr>
                </a:solidFill>
                <a:latin typeface="Bodoni MT Black" panose="02070A03080606020203" pitchFamily="18" charset="0"/>
              </a:rPr>
              <a:t>A</a:t>
            </a:r>
            <a:r>
              <a:rPr lang="en-IN" sz="4000" dirty="0">
                <a:solidFill>
                  <a:schemeClr val="accent1">
                    <a:lumMod val="75000"/>
                  </a:schemeClr>
                </a:solidFill>
                <a:latin typeface="Bodoni MT Black" panose="02070A03080606020203" pitchFamily="18" charset="0"/>
              </a:rPr>
              <a:t>N</a:t>
            </a:r>
            <a:r>
              <a:rPr lang="en-IN" sz="4000" dirty="0">
                <a:solidFill>
                  <a:schemeClr val="accent6">
                    <a:lumMod val="75000"/>
                  </a:schemeClr>
                </a:solidFill>
                <a:latin typeface="Bodoni MT Black" panose="02070A03080606020203" pitchFamily="18" charset="0"/>
              </a:rPr>
              <a:t>C</a:t>
            </a:r>
            <a:r>
              <a:rPr lang="en-IN" sz="4000" dirty="0">
                <a:solidFill>
                  <a:schemeClr val="accent4"/>
                </a:solidFill>
                <a:latin typeface="Bodoni MT Black" panose="02070A03080606020203" pitchFamily="18" charset="0"/>
              </a:rPr>
              <a:t>E</a:t>
            </a:r>
          </a:p>
        </p:txBody>
      </p:sp>
      <p:sp>
        <p:nvSpPr>
          <p:cNvPr id="17" name="TextBox 16"/>
          <p:cNvSpPr txBox="1"/>
          <p:nvPr/>
        </p:nvSpPr>
        <p:spPr>
          <a:xfrm rot="20075482">
            <a:off x="-4135" y="7201579"/>
            <a:ext cx="2119280" cy="707886"/>
          </a:xfrm>
          <a:prstGeom prst="rect">
            <a:avLst/>
          </a:prstGeom>
          <a:noFill/>
        </p:spPr>
        <p:txBody>
          <a:bodyPr wrap="square" rtlCol="0">
            <a:spAutoFit/>
          </a:bodyPr>
          <a:lstStyle/>
          <a:p>
            <a:r>
              <a:rPr lang="en-IN" sz="4000" dirty="0">
                <a:solidFill>
                  <a:srgbClr val="C00000"/>
                </a:solidFill>
                <a:latin typeface="Bodoni MT Black" panose="02070A03080606020203" pitchFamily="18" charset="0"/>
              </a:rPr>
              <a:t>F</a:t>
            </a:r>
            <a:r>
              <a:rPr lang="en-IN" sz="4000" dirty="0">
                <a:solidFill>
                  <a:srgbClr val="7030A0"/>
                </a:solidFill>
                <a:latin typeface="Bodoni MT Black" panose="02070A03080606020203" pitchFamily="18" charset="0"/>
              </a:rPr>
              <a:t>O</a:t>
            </a:r>
            <a:r>
              <a:rPr lang="en-IN" sz="4000" dirty="0">
                <a:solidFill>
                  <a:schemeClr val="accent2">
                    <a:lumMod val="75000"/>
                  </a:schemeClr>
                </a:solidFill>
                <a:latin typeface="Bodoni MT Black" panose="02070A03080606020203" pitchFamily="18" charset="0"/>
              </a:rPr>
              <a:t>O</a:t>
            </a:r>
            <a:r>
              <a:rPr lang="en-IN" sz="4000" dirty="0">
                <a:solidFill>
                  <a:schemeClr val="accent6">
                    <a:lumMod val="75000"/>
                  </a:schemeClr>
                </a:solidFill>
                <a:latin typeface="Bodoni MT Black" panose="02070A03080606020203" pitchFamily="18" charset="0"/>
              </a:rPr>
              <a:t>D</a:t>
            </a:r>
            <a:endParaRPr lang="en-IN" sz="4000" dirty="0">
              <a:solidFill>
                <a:schemeClr val="accent4"/>
              </a:solidFill>
              <a:latin typeface="Bodoni MT Black" panose="02070A03080606020203" pitchFamily="18" charset="0"/>
            </a:endParaRPr>
          </a:p>
        </p:txBody>
      </p:sp>
      <p:sp>
        <p:nvSpPr>
          <p:cNvPr id="18" name="TextBox 17"/>
          <p:cNvSpPr txBox="1"/>
          <p:nvPr/>
        </p:nvSpPr>
        <p:spPr>
          <a:xfrm rot="1598884">
            <a:off x="5195246" y="7550858"/>
            <a:ext cx="2626469" cy="707886"/>
          </a:xfrm>
          <a:prstGeom prst="rect">
            <a:avLst/>
          </a:prstGeom>
          <a:noFill/>
        </p:spPr>
        <p:txBody>
          <a:bodyPr wrap="square" rtlCol="0">
            <a:spAutoFit/>
          </a:bodyPr>
          <a:lstStyle/>
          <a:p>
            <a:r>
              <a:rPr lang="en-IN" sz="4000" dirty="0">
                <a:solidFill>
                  <a:schemeClr val="accent2">
                    <a:lumMod val="75000"/>
                  </a:schemeClr>
                </a:solidFill>
                <a:latin typeface="Bodoni MT Black" panose="02070A03080606020203" pitchFamily="18" charset="0"/>
              </a:rPr>
              <a:t>F</a:t>
            </a:r>
            <a:r>
              <a:rPr lang="en-IN" sz="4000" dirty="0">
                <a:solidFill>
                  <a:schemeClr val="accent1">
                    <a:lumMod val="75000"/>
                  </a:schemeClr>
                </a:solidFill>
                <a:latin typeface="Bodoni MT Black" panose="02070A03080606020203" pitchFamily="18" charset="0"/>
              </a:rPr>
              <a:t>U</a:t>
            </a:r>
            <a:r>
              <a:rPr lang="en-IN" sz="4000" dirty="0">
                <a:solidFill>
                  <a:schemeClr val="accent6">
                    <a:lumMod val="75000"/>
                  </a:schemeClr>
                </a:solidFill>
                <a:latin typeface="Bodoni MT Black" panose="02070A03080606020203" pitchFamily="18" charset="0"/>
              </a:rPr>
              <a:t>N</a:t>
            </a:r>
            <a:endParaRPr lang="en-IN" sz="4000" dirty="0">
              <a:solidFill>
                <a:schemeClr val="accent4"/>
              </a:solidFill>
              <a:latin typeface="Bodoni MT Black" panose="02070A03080606020203" pitchFamily="18" charset="0"/>
            </a:endParaRPr>
          </a:p>
        </p:txBody>
      </p:sp>
      <p:sp>
        <p:nvSpPr>
          <p:cNvPr id="13" name="TextBox 12"/>
          <p:cNvSpPr txBox="1"/>
          <p:nvPr/>
        </p:nvSpPr>
        <p:spPr>
          <a:xfrm>
            <a:off x="2435656" y="842002"/>
            <a:ext cx="2315183" cy="523220"/>
          </a:xfrm>
          <a:prstGeom prst="rect">
            <a:avLst/>
          </a:prstGeom>
          <a:noFill/>
        </p:spPr>
        <p:txBody>
          <a:bodyPr wrap="square" rtlCol="0">
            <a:spAutoFit/>
          </a:bodyPr>
          <a:lstStyle/>
          <a:p>
            <a:r>
              <a:rPr lang="en-IN" sz="2800" dirty="0">
                <a:latin typeface="Bodoni MT Black" panose="02070A03080606020203" pitchFamily="18" charset="0"/>
              </a:rPr>
              <a:t>19.11.2017</a:t>
            </a:r>
          </a:p>
        </p:txBody>
      </p:sp>
    </p:spTree>
    <p:extLst>
      <p:ext uri="{BB962C8B-B14F-4D97-AF65-F5344CB8AC3E}">
        <p14:creationId xmlns:p14="http://schemas.microsoft.com/office/powerpoint/2010/main" val="1409428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83017">
              <a:srgbClr val="632234"/>
            </a:gs>
            <a:gs pos="0">
              <a:srgbClr val="3F1934"/>
            </a:gs>
            <a:gs pos="63000">
              <a:srgbClr val="411632"/>
            </a:gs>
            <a:gs pos="100000">
              <a:srgbClr val="A6323B"/>
            </a:gs>
          </a:gsLst>
          <a:lin ang="0" scaled="1"/>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t="12368" b="74052"/>
          <a:stretch/>
        </p:blipFill>
        <p:spPr>
          <a:xfrm>
            <a:off x="974995" y="4357993"/>
            <a:ext cx="5098123" cy="1089498"/>
          </a:xfrm>
          <a:prstGeom prst="rect">
            <a:avLst/>
          </a:prstGeom>
        </p:spPr>
      </p:pic>
      <p:sp>
        <p:nvSpPr>
          <p:cNvPr id="2" name="AutoShape 2" descr="blob:https://web.whatsapp.com/094eda33-3730-4269-ab4c-05b9b0dc9d4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375" y="525293"/>
            <a:ext cx="6043218" cy="3399310"/>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0375" y="6128426"/>
            <a:ext cx="6072048" cy="3415527"/>
          </a:xfrm>
          <a:prstGeom prst="rect">
            <a:avLst/>
          </a:prstGeom>
        </p:spPr>
      </p:pic>
    </p:spTree>
    <p:extLst>
      <p:ext uri="{BB962C8B-B14F-4D97-AF65-F5344CB8AC3E}">
        <p14:creationId xmlns:p14="http://schemas.microsoft.com/office/powerpoint/2010/main" val="2604917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83017">
              <a:srgbClr val="632234"/>
            </a:gs>
            <a:gs pos="0">
              <a:srgbClr val="3F1934"/>
            </a:gs>
            <a:gs pos="63000">
              <a:srgbClr val="411632"/>
            </a:gs>
            <a:gs pos="100000">
              <a:srgbClr val="A6323B"/>
            </a:gs>
          </a:gsLst>
          <a:lin ang="0" scaled="1"/>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t="-351" b="19306"/>
          <a:stretch/>
        </p:blipFill>
        <p:spPr>
          <a:xfrm>
            <a:off x="877718" y="2718167"/>
            <a:ext cx="5098123" cy="6452355"/>
          </a:xfrm>
          <a:prstGeom prst="rect">
            <a:avLst/>
          </a:prstGeom>
        </p:spPr>
      </p:pic>
      <p:pic>
        <p:nvPicPr>
          <p:cNvPr id="16390" name="Picture 6" descr="Image result for fundraiser png"/>
          <p:cNvPicPr>
            <a:picLocks noChangeAspect="1" noChangeArrowheads="1"/>
          </p:cNvPicPr>
          <p:nvPr/>
        </p:nvPicPr>
        <p:blipFill rotWithShape="1">
          <a:blip r:embed="rId3">
            <a:extLst>
              <a:ext uri="{28A0092B-C50C-407E-A947-70E740481C1C}">
                <a14:useLocalDpi xmlns:a14="http://schemas.microsoft.com/office/drawing/2010/main"/>
              </a:ext>
            </a:extLst>
          </a:blip>
          <a:srcRect b="58720"/>
          <a:stretch/>
        </p:blipFill>
        <p:spPr bwMode="auto">
          <a:xfrm>
            <a:off x="1150923" y="448589"/>
            <a:ext cx="4572000" cy="64091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19212" y="1439698"/>
            <a:ext cx="5848124" cy="1200329"/>
          </a:xfrm>
          <a:prstGeom prst="rect">
            <a:avLst/>
          </a:prstGeom>
          <a:noFill/>
        </p:spPr>
        <p:txBody>
          <a:bodyPr wrap="square" rtlCol="0">
            <a:spAutoFit/>
          </a:bodyPr>
          <a:lstStyle/>
          <a:p>
            <a:pPr algn="ctr"/>
            <a:r>
              <a:rPr lang="en-IN" sz="2400" dirty="0">
                <a:solidFill>
                  <a:schemeClr val="bg1"/>
                </a:solidFill>
                <a:latin typeface="Forte" panose="03060902040502070203" pitchFamily="66" charset="0"/>
              </a:rPr>
              <a:t>Organised by MRT 115 &amp; MCRT190 in association with Hotel BMS.</a:t>
            </a:r>
          </a:p>
          <a:p>
            <a:pPr algn="ctr"/>
            <a:r>
              <a:rPr lang="en-IN" sz="2400" dirty="0">
                <a:solidFill>
                  <a:schemeClr val="bg1"/>
                </a:solidFill>
                <a:latin typeface="Forte" panose="03060902040502070203" pitchFamily="66" charset="0"/>
              </a:rPr>
              <a:t>18.11.2017 </a:t>
            </a:r>
          </a:p>
        </p:txBody>
      </p:sp>
    </p:spTree>
    <p:extLst>
      <p:ext uri="{BB962C8B-B14F-4D97-AF65-F5344CB8AC3E}">
        <p14:creationId xmlns:p14="http://schemas.microsoft.com/office/powerpoint/2010/main" val="3424313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F1B1C"/>
            </a:gs>
            <a:gs pos="100000">
              <a:srgbClr val="004F92"/>
            </a:gs>
          </a:gsLst>
          <a:lin ang="2700000" scaled="1"/>
          <a:tileRect/>
        </a:gradFill>
        <a:effectLst/>
      </p:bgPr>
    </p:bg>
    <p:spTree>
      <p:nvGrpSpPr>
        <p:cNvPr id="1" name=""/>
        <p:cNvGrpSpPr/>
        <p:nvPr/>
      </p:nvGrpSpPr>
      <p:grpSpPr>
        <a:xfrm>
          <a:off x="0" y="0"/>
          <a:ext cx="0" cy="0"/>
          <a:chOff x="0" y="0"/>
          <a:chExt cx="0" cy="0"/>
        </a:xfrm>
      </p:grpSpPr>
      <p:pic>
        <p:nvPicPr>
          <p:cNvPr id="17412" name="Picture 4" descr="Image result for speed background"/>
          <p:cNvPicPr>
            <a:picLocks noChangeAspect="1" noChangeArrowheads="1"/>
          </p:cNvPicPr>
          <p:nvPr/>
        </p:nvPicPr>
        <p:blipFill rotWithShape="1">
          <a:blip r:embed="rId2">
            <a:extLst>
              <a:ext uri="{28A0092B-C50C-407E-A947-70E740481C1C}">
                <a14:useLocalDpi xmlns:a14="http://schemas.microsoft.com/office/drawing/2010/main"/>
              </a:ext>
            </a:extLst>
          </a:blip>
          <a:srcRect t="13607"/>
          <a:stretch/>
        </p:blipFill>
        <p:spPr bwMode="auto">
          <a:xfrm>
            <a:off x="0" y="5953328"/>
            <a:ext cx="6868350" cy="39526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0491" y="2462821"/>
            <a:ext cx="6274340" cy="3046988"/>
          </a:xfrm>
          <a:prstGeom prst="rect">
            <a:avLst/>
          </a:prstGeom>
          <a:noFill/>
        </p:spPr>
        <p:txBody>
          <a:bodyPr wrap="square" rtlCol="0">
            <a:spAutoFit/>
          </a:bodyPr>
          <a:lstStyle/>
          <a:p>
            <a:pPr algn="ctr"/>
            <a:r>
              <a:rPr lang="en-IN" sz="3200" dirty="0">
                <a:solidFill>
                  <a:schemeClr val="bg1"/>
                </a:solidFill>
                <a:latin typeface="Bodoni MT Black" panose="02070A03080606020203" pitchFamily="18" charset="0"/>
              </a:rPr>
              <a:t>Living life … Extreme</a:t>
            </a:r>
          </a:p>
          <a:p>
            <a:pPr algn="ctr"/>
            <a:r>
              <a:rPr lang="en-IN" sz="3200" dirty="0">
                <a:solidFill>
                  <a:schemeClr val="bg1"/>
                </a:solidFill>
                <a:latin typeface="Bodoni MT Black" panose="02070A03080606020203" pitchFamily="18" charset="0"/>
              </a:rPr>
              <a:t>Partying …. Extreme</a:t>
            </a:r>
          </a:p>
          <a:p>
            <a:pPr algn="ctr"/>
            <a:r>
              <a:rPr lang="en-IN" sz="3200" dirty="0">
                <a:solidFill>
                  <a:schemeClr val="bg1"/>
                </a:solidFill>
                <a:latin typeface="Bodoni MT Black" panose="02070A03080606020203" pitchFamily="18" charset="0"/>
              </a:rPr>
              <a:t>Tabling …. Extreme</a:t>
            </a:r>
          </a:p>
          <a:p>
            <a:pPr algn="ctr"/>
            <a:endParaRPr lang="en-IN" sz="3200" dirty="0">
              <a:solidFill>
                <a:schemeClr val="bg1"/>
              </a:solidFill>
              <a:latin typeface="Bodoni MT Black" panose="02070A03080606020203" pitchFamily="18" charset="0"/>
            </a:endParaRPr>
          </a:p>
          <a:p>
            <a:pPr algn="ctr"/>
            <a:r>
              <a:rPr lang="en-IN" sz="3200" dirty="0">
                <a:solidFill>
                  <a:schemeClr val="bg1"/>
                </a:solidFill>
                <a:latin typeface="Bodoni MT Black" panose="02070A03080606020203" pitchFamily="18" charset="0"/>
              </a:rPr>
              <a:t>Our motto this year… Extreme</a:t>
            </a:r>
          </a:p>
        </p:txBody>
      </p:sp>
      <p:pic>
        <p:nvPicPr>
          <p:cNvPr id="8" name="Picture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97005" y="6263594"/>
            <a:ext cx="6274340" cy="4181259"/>
          </a:xfrm>
          <a:prstGeom prst="rect">
            <a:avLst/>
          </a:prstGeom>
        </p:spPr>
      </p:pic>
      <p:pic>
        <p:nvPicPr>
          <p:cNvPr id="5122" name="Picture 2" descr="https://scontent.fblr4-1.fna.fbcdn.net/v/t1.0-1/c14.0.200.200/p200x200/11231263_423580487830064_6934181399101145717_n.jpg?oh=cbb6ae76746fd7142ff401ec255fe3a8&amp;oe=5AA6F81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68223" y="157983"/>
            <a:ext cx="1764866" cy="1764866"/>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180275" y="214009"/>
            <a:ext cx="1650375" cy="167401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pic>
        <p:nvPicPr>
          <p:cNvPr id="12" name="Picture 11" descr="Image result for logo round table"/>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6952" y="157983"/>
            <a:ext cx="1813093" cy="1813093"/>
          </a:xfrm>
          <a:prstGeom prst="rect">
            <a:avLst/>
          </a:prstGeom>
          <a:noFill/>
        </p:spPr>
      </p:pic>
      <p:pic>
        <p:nvPicPr>
          <p:cNvPr id="4" name="Picture 3"/>
          <p:cNvPicPr>
            <a:picLocks noChangeAspect="1"/>
          </p:cNvPicPr>
          <p:nvPr/>
        </p:nvPicPr>
        <p:blipFill>
          <a:blip r:embed="rId6"/>
          <a:stretch>
            <a:fillRect/>
          </a:stretch>
        </p:blipFill>
        <p:spPr>
          <a:xfrm>
            <a:off x="5008249" y="179822"/>
            <a:ext cx="1743027" cy="1743027"/>
          </a:xfrm>
          <a:prstGeom prst="rect">
            <a:avLst/>
          </a:prstGeom>
        </p:spPr>
      </p:pic>
    </p:spTree>
    <p:extLst>
      <p:ext uri="{BB962C8B-B14F-4D97-AF65-F5344CB8AC3E}">
        <p14:creationId xmlns:p14="http://schemas.microsoft.com/office/powerpoint/2010/main" val="1864559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2050" name="Picture 2" descr="Related image"/>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48077"/>
          <a:stretch/>
        </p:blipFill>
        <p:spPr bwMode="auto">
          <a:xfrm>
            <a:off x="0" y="0"/>
            <a:ext cx="6858000" cy="9906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76624" y="530897"/>
            <a:ext cx="3466013" cy="1938992"/>
          </a:xfrm>
          <a:prstGeom prst="rect">
            <a:avLst/>
          </a:prstGeom>
          <a:noFill/>
        </p:spPr>
        <p:txBody>
          <a:bodyPr wrap="none" lIns="91440" tIns="45720" rIns="91440" bIns="45720">
            <a:spAutoFit/>
          </a:bodyPr>
          <a:lstStyle/>
          <a:p>
            <a:pPr algn="ctr"/>
            <a:r>
              <a:rPr lang="en-US" sz="6000" b="1" i="1" dirty="0">
                <a:ln w="6600">
                  <a:solidFill>
                    <a:schemeClr val="accent2"/>
                  </a:solidFill>
                  <a:prstDash val="solid"/>
                </a:ln>
                <a:solidFill>
                  <a:srgbClr val="FFFFFF"/>
                </a:solidFill>
                <a:effectLst>
                  <a:outerShdw dist="38100" dir="2700000" algn="tl" rotWithShape="0">
                    <a:schemeClr val="accent2"/>
                  </a:outerShdw>
                </a:effectLst>
                <a:latin typeface="Angsana New" panose="02020603050405020304" pitchFamily="18" charset="-34"/>
                <a:cs typeface="Angsana New" panose="02020603050405020304" pitchFamily="18" charset="-34"/>
              </a:rPr>
              <a:t>Chair-person’s </a:t>
            </a:r>
          </a:p>
          <a:p>
            <a:pPr algn="ctr"/>
            <a:r>
              <a:rPr lang="en-US" sz="6000" b="1" i="1" dirty="0">
                <a:ln w="6600">
                  <a:solidFill>
                    <a:schemeClr val="accent2"/>
                  </a:solidFill>
                  <a:prstDash val="solid"/>
                </a:ln>
                <a:solidFill>
                  <a:srgbClr val="FFFFFF"/>
                </a:solidFill>
                <a:effectLst>
                  <a:outerShdw dist="38100" dir="2700000" algn="tl" rotWithShape="0">
                    <a:schemeClr val="accent2"/>
                  </a:outerShdw>
                </a:effectLst>
                <a:latin typeface="Angsana New" panose="02020603050405020304" pitchFamily="18" charset="-34"/>
                <a:cs typeface="Angsana New" panose="02020603050405020304" pitchFamily="18" charset="-34"/>
              </a:rPr>
              <a:t>Address</a:t>
            </a:r>
            <a:endParaRPr lang="en-US" sz="6000" b="1" i="1" cap="none" spc="0" dirty="0">
              <a:ln w="6600">
                <a:solidFill>
                  <a:schemeClr val="accent2"/>
                </a:solidFill>
                <a:prstDash val="solid"/>
              </a:ln>
              <a:solidFill>
                <a:srgbClr val="FFFFFF"/>
              </a:solidFill>
              <a:effectLst>
                <a:outerShdw dist="38100" dir="2700000" algn="tl" rotWithShape="0">
                  <a:schemeClr val="accent2"/>
                </a:outerShdw>
              </a:effectLst>
              <a:latin typeface="Angsana New" panose="02020603050405020304" pitchFamily="18" charset="-34"/>
              <a:cs typeface="Angsana New" panose="02020603050405020304" pitchFamily="18" charset="-34"/>
            </a:endParaRPr>
          </a:p>
        </p:txBody>
      </p:sp>
      <p:sp>
        <p:nvSpPr>
          <p:cNvPr id="6" name="Rectangle 5"/>
          <p:cNvSpPr/>
          <p:nvPr/>
        </p:nvSpPr>
        <p:spPr>
          <a:xfrm>
            <a:off x="471488" y="3037717"/>
            <a:ext cx="5915026" cy="6124177"/>
          </a:xfrm>
          <a:prstGeom prst="rect">
            <a:avLst/>
          </a:prstGeom>
        </p:spPr>
        <p:txBody>
          <a:bodyPr wrap="square">
            <a:spAutoFit/>
          </a:bodyPr>
          <a:lstStyle/>
          <a:p>
            <a:pPr>
              <a:lnSpc>
                <a:spcPct val="107000"/>
              </a:lnSpc>
              <a:spcAft>
                <a:spcPts val="800"/>
              </a:spcAft>
            </a:pPr>
            <a:r>
              <a:rPr lang="en-IN" sz="1600" i="1" dirty="0">
                <a:solidFill>
                  <a:schemeClr val="bg1"/>
                </a:solidFill>
                <a:latin typeface="Century Schoolbook" panose="020406040505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IN" sz="1600" i="1" dirty="0">
                <a:solidFill>
                  <a:schemeClr val="bg1"/>
                </a:solidFill>
                <a:latin typeface="Century Schoolbook" panose="02040604050505020304" pitchFamily="18" charset="0"/>
                <a:ea typeface="Calibri" panose="020F0502020204030204" pitchFamily="34" charset="0"/>
                <a:cs typeface="Times New Roman" panose="02020603050405020304" pitchFamily="18" charset="0"/>
              </a:rPr>
              <a:t>A week of bonding, a week of hard work and we accomplished so much.  Its been a lovely ride. At the onset, I would like to thank </a:t>
            </a:r>
            <a:r>
              <a:rPr lang="en-IN" sz="1600" i="1" dirty="0" err="1">
                <a:solidFill>
                  <a:schemeClr val="bg1"/>
                </a:solidFill>
                <a:latin typeface="Century Schoolbook" panose="02040604050505020304" pitchFamily="18" charset="0"/>
                <a:ea typeface="Calibri" panose="020F0502020204030204" pitchFamily="34" charset="0"/>
                <a:cs typeface="Times New Roman" panose="02020603050405020304" pitchFamily="18" charset="0"/>
              </a:rPr>
              <a:t>Vadi</a:t>
            </a:r>
            <a:r>
              <a:rPr lang="en-IN" sz="1600" i="1" dirty="0">
                <a:solidFill>
                  <a:schemeClr val="bg1"/>
                </a:solidFill>
                <a:latin typeface="Century Schoolbook" panose="02040604050505020304" pitchFamily="18" charset="0"/>
                <a:ea typeface="Calibri" panose="020F0502020204030204" pitchFamily="34" charset="0"/>
                <a:cs typeface="Times New Roman" panose="02020603050405020304" pitchFamily="18" charset="0"/>
              </a:rPr>
              <a:t> for well for being </a:t>
            </a:r>
            <a:r>
              <a:rPr lang="en-IN" sz="1600" i="1" dirty="0" err="1">
                <a:solidFill>
                  <a:schemeClr val="bg1"/>
                </a:solidFill>
                <a:latin typeface="Century Schoolbook" panose="02040604050505020304" pitchFamily="18" charset="0"/>
                <a:ea typeface="Calibri" panose="020F0502020204030204" pitchFamily="34" charset="0"/>
                <a:cs typeface="Times New Roman" panose="02020603050405020304" pitchFamily="18" charset="0"/>
              </a:rPr>
              <a:t>Vadi</a:t>
            </a:r>
            <a:r>
              <a:rPr lang="en-IN" sz="1600" i="1" dirty="0">
                <a:solidFill>
                  <a:schemeClr val="bg1"/>
                </a:solidFill>
                <a:latin typeface="Century Schoolbook" panose="02040604050505020304" pitchFamily="18" charset="0"/>
                <a:ea typeface="Calibri" panose="020F0502020204030204" pitchFamily="34" charset="0"/>
                <a:cs typeface="Times New Roman" panose="02020603050405020304" pitchFamily="18" charset="0"/>
              </a:rPr>
              <a:t>. Never have I seen so much energy and so much drive in pushing the table and circle to accomplish so much in a week.</a:t>
            </a:r>
          </a:p>
          <a:p>
            <a:pPr>
              <a:lnSpc>
                <a:spcPct val="107000"/>
              </a:lnSpc>
              <a:spcAft>
                <a:spcPts val="800"/>
              </a:spcAft>
            </a:pPr>
            <a:endParaRPr lang="en-IN" sz="1600" i="1" dirty="0">
              <a:solidFill>
                <a:schemeClr val="bg1"/>
              </a:solidFill>
              <a:latin typeface="Century Schoolbook" panose="020406040505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1600" i="1" dirty="0">
                <a:solidFill>
                  <a:schemeClr val="bg1"/>
                </a:solidFill>
                <a:latin typeface="Century Schoolbook" panose="02040604050505020304" pitchFamily="18" charset="0"/>
                <a:ea typeface="Calibri" panose="020F0502020204030204" pitchFamily="34" charset="0"/>
                <a:cs typeface="Times New Roman" panose="02020603050405020304" pitchFamily="18" charset="0"/>
              </a:rPr>
              <a:t>I’d like to thank all the circlers for the time they have taken in getting things organised and scheduled and helping our projects flow so smoothly. </a:t>
            </a:r>
          </a:p>
          <a:p>
            <a:pPr>
              <a:lnSpc>
                <a:spcPct val="107000"/>
              </a:lnSpc>
              <a:spcAft>
                <a:spcPts val="800"/>
              </a:spcAft>
            </a:pPr>
            <a:endParaRPr lang="en-IN" sz="1600" i="1" dirty="0">
              <a:solidFill>
                <a:schemeClr val="bg1"/>
              </a:solidFill>
              <a:latin typeface="Century Schoolbook" panose="020406040505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1600" i="1" dirty="0">
                <a:solidFill>
                  <a:schemeClr val="bg1"/>
                </a:solidFill>
                <a:latin typeface="Century Schoolbook" panose="02040604050505020304" pitchFamily="18" charset="0"/>
                <a:ea typeface="Calibri" panose="020F0502020204030204" pitchFamily="34" charset="0"/>
                <a:cs typeface="Times New Roman" panose="02020603050405020304" pitchFamily="18" charset="0"/>
              </a:rPr>
              <a:t>Special thanks to </a:t>
            </a:r>
            <a:r>
              <a:rPr lang="en-IN" sz="1600" i="1" dirty="0" err="1">
                <a:solidFill>
                  <a:schemeClr val="bg1"/>
                </a:solidFill>
                <a:latin typeface="Century Schoolbook" panose="02040604050505020304" pitchFamily="18" charset="0"/>
                <a:ea typeface="Calibri" panose="020F0502020204030204" pitchFamily="34" charset="0"/>
                <a:cs typeface="Times New Roman" panose="02020603050405020304" pitchFamily="18" charset="0"/>
              </a:rPr>
              <a:t>Nayana</a:t>
            </a:r>
            <a:r>
              <a:rPr lang="en-IN" sz="1600" i="1" dirty="0">
                <a:solidFill>
                  <a:schemeClr val="bg1"/>
                </a:solidFill>
                <a:latin typeface="Century Schoolbook" panose="02040604050505020304" pitchFamily="18" charset="0"/>
                <a:ea typeface="Calibri" panose="020F0502020204030204" pitchFamily="34" charset="0"/>
                <a:cs typeface="Times New Roman" panose="02020603050405020304" pitchFamily="18" charset="0"/>
              </a:rPr>
              <a:t> and Bina for being a part of  so many of our projects and joining in the effort and guiding us especially Tare </a:t>
            </a:r>
            <a:r>
              <a:rPr lang="en-IN" sz="1600" i="1" dirty="0" err="1">
                <a:solidFill>
                  <a:schemeClr val="bg1"/>
                </a:solidFill>
                <a:latin typeface="Century Schoolbook" panose="02040604050505020304" pitchFamily="18" charset="0"/>
                <a:ea typeface="Calibri" panose="020F0502020204030204" pitchFamily="34" charset="0"/>
                <a:cs typeface="Times New Roman" panose="02020603050405020304" pitchFamily="18" charset="0"/>
              </a:rPr>
              <a:t>Zameen</a:t>
            </a:r>
            <a:r>
              <a:rPr lang="en-IN" sz="1600" i="1" dirty="0">
                <a:solidFill>
                  <a:schemeClr val="bg1"/>
                </a:solidFill>
                <a:latin typeface="Century Schoolbook" panose="02040604050505020304" pitchFamily="18" charset="0"/>
                <a:ea typeface="Calibri" panose="020F0502020204030204" pitchFamily="34" charset="0"/>
                <a:cs typeface="Times New Roman" panose="02020603050405020304" pitchFamily="18" charset="0"/>
              </a:rPr>
              <a:t> Par. </a:t>
            </a:r>
          </a:p>
          <a:p>
            <a:pPr>
              <a:lnSpc>
                <a:spcPct val="107000"/>
              </a:lnSpc>
              <a:spcAft>
                <a:spcPts val="800"/>
              </a:spcAft>
            </a:pPr>
            <a:endParaRPr lang="en-IN" sz="1600" i="1" dirty="0">
              <a:solidFill>
                <a:schemeClr val="bg1"/>
              </a:solidFill>
              <a:latin typeface="Century Schoolbook" panose="020406040505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1600" i="1" dirty="0">
                <a:solidFill>
                  <a:schemeClr val="bg1"/>
                </a:solidFill>
                <a:latin typeface="Century Schoolbook" panose="02040604050505020304" pitchFamily="18" charset="0"/>
                <a:ea typeface="Calibri" panose="020F0502020204030204" pitchFamily="34" charset="0"/>
                <a:cs typeface="Times New Roman" panose="02020603050405020304" pitchFamily="18" charset="0"/>
              </a:rPr>
              <a:t>Thanks all. </a:t>
            </a:r>
          </a:p>
          <a:p>
            <a:pPr>
              <a:lnSpc>
                <a:spcPct val="107000"/>
              </a:lnSpc>
              <a:spcAft>
                <a:spcPts val="800"/>
              </a:spcAft>
            </a:pPr>
            <a:r>
              <a:rPr lang="en-IN" sz="1600" i="1" dirty="0">
                <a:solidFill>
                  <a:schemeClr val="bg1"/>
                </a:solidFill>
                <a:latin typeface="Century Schoolbook" panose="02040604050505020304" pitchFamily="18" charset="0"/>
                <a:ea typeface="Calibri" panose="020F0502020204030204" pitchFamily="34" charset="0"/>
                <a:cs typeface="Times New Roman" panose="02020603050405020304" pitchFamily="18" charset="0"/>
              </a:rPr>
              <a:t>With Love</a:t>
            </a:r>
          </a:p>
          <a:p>
            <a:pPr>
              <a:lnSpc>
                <a:spcPct val="107000"/>
              </a:lnSpc>
              <a:spcAft>
                <a:spcPts val="800"/>
              </a:spcAft>
            </a:pPr>
            <a:endParaRPr lang="en-IN" sz="1600" i="1" dirty="0">
              <a:solidFill>
                <a:schemeClr val="bg1"/>
              </a:solidFill>
              <a:latin typeface="Century Schoolbook" panose="020406040505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IN" sz="1600" i="1" dirty="0">
                <a:solidFill>
                  <a:schemeClr val="bg1"/>
                </a:solidFill>
                <a:latin typeface="Century Schoolbook" panose="02040604050505020304" pitchFamily="18" charset="0"/>
                <a:ea typeface="Calibri" panose="020F0502020204030204" pitchFamily="34" charset="0"/>
                <a:cs typeface="Times New Roman" panose="02020603050405020304" pitchFamily="18" charset="0"/>
              </a:rPr>
              <a:t>Cr. </a:t>
            </a:r>
            <a:r>
              <a:rPr lang="en-IN" sz="1600" i="1" dirty="0" err="1">
                <a:solidFill>
                  <a:schemeClr val="bg1"/>
                </a:solidFill>
                <a:latin typeface="Century Schoolbook" panose="02040604050505020304" pitchFamily="18" charset="0"/>
                <a:ea typeface="Calibri" panose="020F0502020204030204" pitchFamily="34" charset="0"/>
                <a:cs typeface="Times New Roman" panose="02020603050405020304" pitchFamily="18" charset="0"/>
              </a:rPr>
              <a:t>Nanditha</a:t>
            </a:r>
            <a:endParaRPr lang="en-IN" sz="1600" i="1" dirty="0">
              <a:solidFill>
                <a:schemeClr val="bg1"/>
              </a:solidFill>
              <a:latin typeface="Century Schoolbook" panose="02040604050505020304" pitchFamily="18"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l="41703" t="51031" r="38723" b="8862"/>
          <a:stretch/>
        </p:blipFill>
        <p:spPr>
          <a:xfrm>
            <a:off x="471488" y="527404"/>
            <a:ext cx="1668597" cy="227316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897190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162746"/>
            <a:ext cx="6858000" cy="58009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3989" y="366807"/>
            <a:ext cx="6170022" cy="923330"/>
          </a:xfrm>
          <a:prstGeom prst="rect">
            <a:avLst/>
          </a:prstGeom>
          <a:noFill/>
        </p:spPr>
        <p:txBody>
          <a:bodyPr wrap="none" lIns="91440" tIns="45720" rIns="91440" bIns="45720">
            <a:spAutoFit/>
          </a:bodyPr>
          <a:lstStyle/>
          <a:p>
            <a:pPr algn="ctr"/>
            <a:r>
              <a:rPr lang="en-US" sz="5400" b="1" dirty="0">
                <a:ln w="10160">
                  <a:solidFill>
                    <a:srgbClr val="FF0000"/>
                  </a:solidFill>
                  <a:prstDash val="solid"/>
                </a:ln>
                <a:solidFill>
                  <a:srgbClr val="FFFFFF"/>
                </a:solidFill>
                <a:effectLst>
                  <a:outerShdw blurRad="38100" dist="22860" dir="5400000" algn="tl" rotWithShape="0">
                    <a:srgbClr val="000000">
                      <a:alpha val="30000"/>
                    </a:srgbClr>
                  </a:outerShdw>
                </a:effectLst>
              </a:rPr>
              <a:t>RTI week - Roadmap</a:t>
            </a:r>
          </a:p>
        </p:txBody>
      </p:sp>
      <p:pic>
        <p:nvPicPr>
          <p:cNvPr id="3080" name="Picture 8" descr="Image result for traffic light 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3989" y="1620878"/>
            <a:ext cx="2261863" cy="314567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Image result for traffic light 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20368" y="4780282"/>
            <a:ext cx="2261863" cy="314567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588020" y="1785775"/>
            <a:ext cx="4439357" cy="523220"/>
          </a:xfrm>
          <a:prstGeom prst="rect">
            <a:avLst/>
          </a:prstGeom>
          <a:noFill/>
        </p:spPr>
        <p:txBody>
          <a:bodyPr wrap="none" lIns="91440" tIns="45720" rIns="91440" bIns="45720">
            <a:spAutoFit/>
          </a:bodyPr>
          <a:lstStyle/>
          <a:p>
            <a:pPr algn="ctr"/>
            <a:r>
              <a:rPr lang="en-US" sz="2800" b="1" dirty="0">
                <a:ln w="10160">
                  <a:noFill/>
                  <a:prstDash val="solid"/>
                </a:ln>
                <a:solidFill>
                  <a:srgbClr val="FF3A29"/>
                </a:solidFill>
                <a:effectLst>
                  <a:outerShdw blurRad="38100" dist="22860" dir="5400000" algn="tl" rotWithShape="0">
                    <a:srgbClr val="000000">
                      <a:alpha val="30000"/>
                    </a:srgbClr>
                  </a:outerShdw>
                </a:effectLst>
              </a:rPr>
              <a:t>Day 1 – Prevent Child Abuse </a:t>
            </a:r>
          </a:p>
        </p:txBody>
      </p:sp>
      <p:sp>
        <p:nvSpPr>
          <p:cNvPr id="12" name="Rectangle 11"/>
          <p:cNvSpPr/>
          <p:nvPr/>
        </p:nvSpPr>
        <p:spPr>
          <a:xfrm>
            <a:off x="3429000" y="2689502"/>
            <a:ext cx="2771015" cy="523220"/>
          </a:xfrm>
          <a:prstGeom prst="rect">
            <a:avLst/>
          </a:prstGeom>
          <a:noFill/>
        </p:spPr>
        <p:txBody>
          <a:bodyPr wrap="none" lIns="91440" tIns="45720" rIns="91440" bIns="45720">
            <a:spAutoFit/>
          </a:bodyPr>
          <a:lstStyle/>
          <a:p>
            <a:pPr algn="ctr"/>
            <a:r>
              <a:rPr lang="en-US" sz="2800" b="1" dirty="0">
                <a:ln w="10160">
                  <a:noFill/>
                  <a:prstDash val="solid"/>
                </a:ln>
                <a:solidFill>
                  <a:srgbClr val="FFD338"/>
                </a:solidFill>
                <a:effectLst>
                  <a:outerShdw blurRad="38100" dist="22860" dir="5400000" algn="tl" rotWithShape="0">
                    <a:srgbClr val="000000">
                      <a:alpha val="30000"/>
                    </a:srgbClr>
                  </a:outerShdw>
                </a:effectLst>
              </a:rPr>
              <a:t>Day 2 – Go Green</a:t>
            </a:r>
          </a:p>
        </p:txBody>
      </p:sp>
      <p:sp>
        <p:nvSpPr>
          <p:cNvPr id="13" name="Rectangle 12"/>
          <p:cNvSpPr/>
          <p:nvPr/>
        </p:nvSpPr>
        <p:spPr>
          <a:xfrm>
            <a:off x="2811338" y="3593229"/>
            <a:ext cx="3841181" cy="523220"/>
          </a:xfrm>
          <a:prstGeom prst="rect">
            <a:avLst/>
          </a:prstGeom>
          <a:noFill/>
        </p:spPr>
        <p:txBody>
          <a:bodyPr wrap="none" lIns="91440" tIns="45720" rIns="91440" bIns="45720">
            <a:spAutoFit/>
          </a:bodyPr>
          <a:lstStyle/>
          <a:p>
            <a:pPr algn="ctr"/>
            <a:r>
              <a:rPr lang="en-US" sz="2800" b="1" dirty="0">
                <a:ln w="10160">
                  <a:noFill/>
                  <a:prstDash val="solid"/>
                </a:ln>
                <a:solidFill>
                  <a:srgbClr val="52F217"/>
                </a:solidFill>
                <a:effectLst>
                  <a:outerShdw blurRad="38100" dist="22860" dir="5400000" algn="tl" rotWithShape="0">
                    <a:srgbClr val="000000">
                      <a:alpha val="30000"/>
                    </a:srgbClr>
                  </a:outerShdw>
                </a:effectLst>
              </a:rPr>
              <a:t>Day 3 – Tare </a:t>
            </a:r>
            <a:r>
              <a:rPr lang="en-US" sz="2800" b="1" dirty="0" err="1">
                <a:ln w="10160">
                  <a:noFill/>
                  <a:prstDash val="solid"/>
                </a:ln>
                <a:solidFill>
                  <a:srgbClr val="52F217"/>
                </a:solidFill>
                <a:effectLst>
                  <a:outerShdw blurRad="38100" dist="22860" dir="5400000" algn="tl" rotWithShape="0">
                    <a:srgbClr val="000000">
                      <a:alpha val="30000"/>
                    </a:srgbClr>
                  </a:outerShdw>
                </a:effectLst>
              </a:rPr>
              <a:t>Zameen</a:t>
            </a:r>
            <a:r>
              <a:rPr lang="en-US" sz="2800" b="1" dirty="0">
                <a:ln w="10160">
                  <a:noFill/>
                  <a:prstDash val="solid"/>
                </a:ln>
                <a:solidFill>
                  <a:srgbClr val="52F217"/>
                </a:solidFill>
                <a:effectLst>
                  <a:outerShdw blurRad="38100" dist="22860" dir="5400000" algn="tl" rotWithShape="0">
                    <a:srgbClr val="000000">
                      <a:alpha val="30000"/>
                    </a:srgbClr>
                  </a:outerShdw>
                </a:effectLst>
              </a:rPr>
              <a:t> Par</a:t>
            </a:r>
          </a:p>
        </p:txBody>
      </p:sp>
      <p:sp>
        <p:nvSpPr>
          <p:cNvPr id="14" name="Rectangle 13"/>
          <p:cNvSpPr/>
          <p:nvPr/>
        </p:nvSpPr>
        <p:spPr>
          <a:xfrm>
            <a:off x="310614" y="4967193"/>
            <a:ext cx="3630930" cy="523220"/>
          </a:xfrm>
          <a:prstGeom prst="rect">
            <a:avLst/>
          </a:prstGeom>
          <a:noFill/>
        </p:spPr>
        <p:txBody>
          <a:bodyPr wrap="none" lIns="91440" tIns="45720" rIns="91440" bIns="45720">
            <a:spAutoFit/>
          </a:bodyPr>
          <a:lstStyle/>
          <a:p>
            <a:pPr algn="ctr"/>
            <a:r>
              <a:rPr lang="en-US" sz="2800" b="1" dirty="0">
                <a:ln w="10160">
                  <a:noFill/>
                  <a:prstDash val="solid"/>
                </a:ln>
                <a:solidFill>
                  <a:srgbClr val="FF3A29"/>
                </a:solidFill>
                <a:effectLst>
                  <a:outerShdw blurRad="38100" dist="22860" dir="5400000" algn="tl" rotWithShape="0">
                    <a:srgbClr val="000000">
                      <a:alpha val="30000"/>
                    </a:srgbClr>
                  </a:outerShdw>
                </a:effectLst>
              </a:rPr>
              <a:t>Day 4 – Limb Donation </a:t>
            </a:r>
          </a:p>
        </p:txBody>
      </p:sp>
      <p:sp>
        <p:nvSpPr>
          <p:cNvPr id="15" name="Rectangle 14"/>
          <p:cNvSpPr/>
          <p:nvPr/>
        </p:nvSpPr>
        <p:spPr>
          <a:xfrm>
            <a:off x="204386" y="5908091"/>
            <a:ext cx="3691844" cy="523220"/>
          </a:xfrm>
          <a:prstGeom prst="rect">
            <a:avLst/>
          </a:prstGeom>
          <a:noFill/>
        </p:spPr>
        <p:txBody>
          <a:bodyPr wrap="none" lIns="91440" tIns="45720" rIns="91440" bIns="45720">
            <a:spAutoFit/>
          </a:bodyPr>
          <a:lstStyle/>
          <a:p>
            <a:pPr algn="ctr"/>
            <a:r>
              <a:rPr lang="en-US" sz="2800" b="1" dirty="0">
                <a:ln w="10160">
                  <a:noFill/>
                  <a:prstDash val="solid"/>
                </a:ln>
                <a:solidFill>
                  <a:srgbClr val="FFD338"/>
                </a:solidFill>
                <a:effectLst>
                  <a:outerShdw blurRad="38100" dist="22860" dir="5400000" algn="tl" rotWithShape="0">
                    <a:srgbClr val="000000">
                      <a:alpha val="30000"/>
                    </a:srgbClr>
                  </a:outerShdw>
                </a:effectLst>
              </a:rPr>
              <a:t>Day 5 – Blood Donation</a:t>
            </a:r>
          </a:p>
        </p:txBody>
      </p:sp>
      <p:sp>
        <p:nvSpPr>
          <p:cNvPr id="16" name="Rectangle 15"/>
          <p:cNvSpPr/>
          <p:nvPr/>
        </p:nvSpPr>
        <p:spPr>
          <a:xfrm>
            <a:off x="298110" y="6740045"/>
            <a:ext cx="3655937" cy="523220"/>
          </a:xfrm>
          <a:prstGeom prst="rect">
            <a:avLst/>
          </a:prstGeom>
          <a:noFill/>
        </p:spPr>
        <p:txBody>
          <a:bodyPr wrap="none" lIns="91440" tIns="45720" rIns="91440" bIns="45720">
            <a:spAutoFit/>
          </a:bodyPr>
          <a:lstStyle/>
          <a:p>
            <a:pPr algn="ctr"/>
            <a:r>
              <a:rPr lang="en-US" sz="2800" b="1" dirty="0">
                <a:ln w="10160">
                  <a:noFill/>
                  <a:prstDash val="solid"/>
                </a:ln>
                <a:solidFill>
                  <a:srgbClr val="52F217"/>
                </a:solidFill>
                <a:effectLst>
                  <a:outerShdw blurRad="38100" dist="22860" dir="5400000" algn="tl" rotWithShape="0">
                    <a:srgbClr val="000000">
                      <a:alpha val="30000"/>
                    </a:srgbClr>
                  </a:outerShdw>
                </a:effectLst>
              </a:rPr>
              <a:t>Day 6 – Out of The Box </a:t>
            </a:r>
          </a:p>
        </p:txBody>
      </p:sp>
      <p:sp>
        <p:nvSpPr>
          <p:cNvPr id="17" name="Rectangle 16"/>
          <p:cNvSpPr/>
          <p:nvPr/>
        </p:nvSpPr>
        <p:spPr>
          <a:xfrm>
            <a:off x="3077666" y="8032281"/>
            <a:ext cx="3659143" cy="523220"/>
          </a:xfrm>
          <a:prstGeom prst="rect">
            <a:avLst/>
          </a:prstGeom>
          <a:noFill/>
        </p:spPr>
        <p:txBody>
          <a:bodyPr wrap="none" lIns="91440" tIns="45720" rIns="91440" bIns="45720">
            <a:spAutoFit/>
          </a:bodyPr>
          <a:lstStyle/>
          <a:p>
            <a:pPr algn="ctr"/>
            <a:r>
              <a:rPr lang="en-US" sz="2800" b="1" dirty="0">
                <a:ln w="10160">
                  <a:noFill/>
                  <a:prstDash val="solid"/>
                </a:ln>
                <a:solidFill>
                  <a:srgbClr val="52F217"/>
                </a:solidFill>
                <a:effectLst>
                  <a:outerShdw blurRad="38100" dist="22860" dir="5400000" algn="tl" rotWithShape="0">
                    <a:srgbClr val="000000">
                      <a:alpha val="30000"/>
                    </a:srgbClr>
                  </a:outerShdw>
                </a:effectLst>
              </a:rPr>
              <a:t>Day 7 – </a:t>
            </a:r>
            <a:r>
              <a:rPr lang="en-US" sz="2800" b="1" dirty="0" err="1">
                <a:ln w="10160">
                  <a:noFill/>
                  <a:prstDash val="solid"/>
                </a:ln>
                <a:solidFill>
                  <a:srgbClr val="52F217"/>
                </a:solidFill>
                <a:effectLst>
                  <a:outerShdw blurRad="38100" dist="22860" dir="5400000" algn="tl" rotWithShape="0">
                    <a:srgbClr val="000000">
                      <a:alpha val="30000"/>
                    </a:srgbClr>
                  </a:outerShdw>
                </a:effectLst>
              </a:rPr>
              <a:t>Swach</a:t>
            </a:r>
            <a:r>
              <a:rPr lang="en-US" sz="2800" b="1" dirty="0">
                <a:ln w="10160">
                  <a:noFill/>
                  <a:prstDash val="solid"/>
                </a:ln>
                <a:solidFill>
                  <a:srgbClr val="52F217"/>
                </a:solidFill>
                <a:effectLst>
                  <a:outerShdw blurRad="38100" dist="22860" dir="5400000" algn="tl" rotWithShape="0">
                    <a:srgbClr val="000000">
                      <a:alpha val="30000"/>
                    </a:srgbClr>
                  </a:outerShdw>
                </a:effectLst>
              </a:rPr>
              <a:t> </a:t>
            </a:r>
            <a:r>
              <a:rPr lang="en-US" sz="2800" b="1" dirty="0" err="1">
                <a:ln w="10160">
                  <a:noFill/>
                  <a:prstDash val="solid"/>
                </a:ln>
                <a:solidFill>
                  <a:srgbClr val="52F217"/>
                </a:solidFill>
                <a:effectLst>
                  <a:outerShdw blurRad="38100" dist="22860" dir="5400000" algn="tl" rotWithShape="0">
                    <a:srgbClr val="000000">
                      <a:alpha val="30000"/>
                    </a:srgbClr>
                  </a:outerShdw>
                </a:effectLst>
              </a:rPr>
              <a:t>Bharath</a:t>
            </a:r>
            <a:r>
              <a:rPr lang="en-US" sz="2800" b="1" dirty="0">
                <a:ln w="10160">
                  <a:noFill/>
                  <a:prstDash val="solid"/>
                </a:ln>
                <a:solidFill>
                  <a:srgbClr val="52F217"/>
                </a:solidFill>
                <a:effectLst>
                  <a:outerShdw blurRad="38100" dist="22860" dir="5400000" algn="tl" rotWithShape="0">
                    <a:srgbClr val="000000">
                      <a:alpha val="30000"/>
                    </a:srgbClr>
                  </a:outerShdw>
                </a:effectLst>
              </a:rPr>
              <a:t> </a:t>
            </a:r>
          </a:p>
        </p:txBody>
      </p:sp>
    </p:spTree>
    <p:extLst>
      <p:ext uri="{BB962C8B-B14F-4D97-AF65-F5344CB8AC3E}">
        <p14:creationId xmlns:p14="http://schemas.microsoft.com/office/powerpoint/2010/main" val="2879952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Image result for our path"/>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6920"/>
            <a:ext cx="6858000" cy="99229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963" y="-148210"/>
            <a:ext cx="6402715" cy="1446550"/>
          </a:xfrm>
          <a:prstGeom prst="rect">
            <a:avLst/>
          </a:prstGeom>
          <a:noFill/>
        </p:spPr>
        <p:txBody>
          <a:bodyPr wrap="none" lIns="91440" tIns="45720" rIns="91440" bIns="45720">
            <a:spAutoFit/>
          </a:bodyPr>
          <a:lstStyle/>
          <a:p>
            <a:pPr algn="ctr"/>
            <a:r>
              <a:rPr lang="en-US" sz="8800" b="1" dirty="0">
                <a:ln w="9525">
                  <a:solidFill>
                    <a:schemeClr val="bg1"/>
                  </a:solidFill>
                  <a:prstDash val="solid"/>
                </a:ln>
                <a:solidFill>
                  <a:srgbClr val="00750C"/>
                </a:solidFill>
                <a:effectLst>
                  <a:outerShdw blurRad="12700" dist="38100" dir="2700000" algn="tl" rotWithShape="0">
                    <a:schemeClr val="accent5">
                      <a:lumMod val="60000"/>
                      <a:lumOff val="40000"/>
                    </a:schemeClr>
                  </a:outerShdw>
                </a:effectLst>
                <a:latin typeface="Aldhabi" panose="01000000000000000000" pitchFamily="2" charset="-78"/>
                <a:cs typeface="Aldhabi" panose="01000000000000000000" pitchFamily="2" charset="-78"/>
              </a:rPr>
              <a:t>The Road we Tread….</a:t>
            </a:r>
          </a:p>
        </p:txBody>
      </p:sp>
      <p:pic>
        <p:nvPicPr>
          <p:cNvPr id="2064" name="Picture 16" descr="Image result for road sign 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42034" y="2266949"/>
            <a:ext cx="3857625" cy="7639051"/>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road sign 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7795" y="1721089"/>
            <a:ext cx="3857625" cy="76390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rot="249040">
            <a:off x="291830" y="1929346"/>
            <a:ext cx="2548647" cy="415423"/>
          </a:xfrm>
          <a:prstGeom prst="rect">
            <a:avLst/>
          </a:prstGeom>
          <a:solidFill>
            <a:srgbClr val="028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Rectangle 24"/>
          <p:cNvSpPr/>
          <p:nvPr/>
        </p:nvSpPr>
        <p:spPr>
          <a:xfrm rot="249040">
            <a:off x="3791659" y="2528150"/>
            <a:ext cx="2548647" cy="415423"/>
          </a:xfrm>
          <a:prstGeom prst="rect">
            <a:avLst/>
          </a:prstGeom>
          <a:solidFill>
            <a:srgbClr val="028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Rectangle 25"/>
          <p:cNvSpPr/>
          <p:nvPr/>
        </p:nvSpPr>
        <p:spPr>
          <a:xfrm>
            <a:off x="3791660" y="4106488"/>
            <a:ext cx="2576079" cy="368236"/>
          </a:xfrm>
          <a:prstGeom prst="rect">
            <a:avLst/>
          </a:prstGeom>
          <a:solidFill>
            <a:srgbClr val="0075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 name="Rectangle 26"/>
          <p:cNvSpPr/>
          <p:nvPr/>
        </p:nvSpPr>
        <p:spPr>
          <a:xfrm>
            <a:off x="280138" y="3464461"/>
            <a:ext cx="2720237" cy="368237"/>
          </a:xfrm>
          <a:prstGeom prst="rect">
            <a:avLst/>
          </a:prstGeom>
          <a:solidFill>
            <a:srgbClr val="0075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 name="Rectangle 27"/>
          <p:cNvSpPr/>
          <p:nvPr/>
        </p:nvSpPr>
        <p:spPr>
          <a:xfrm>
            <a:off x="3674925" y="4870550"/>
            <a:ext cx="2576079" cy="368236"/>
          </a:xfrm>
          <a:prstGeom prst="rect">
            <a:avLst/>
          </a:prstGeom>
          <a:solidFill>
            <a:srgbClr val="007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9" name="Rectangle 28"/>
          <p:cNvSpPr/>
          <p:nvPr/>
        </p:nvSpPr>
        <p:spPr>
          <a:xfrm>
            <a:off x="254670" y="4290606"/>
            <a:ext cx="2576079" cy="368236"/>
          </a:xfrm>
          <a:prstGeom prst="rect">
            <a:avLst/>
          </a:prstGeom>
          <a:solidFill>
            <a:srgbClr val="007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0" name="Rectangle 29"/>
          <p:cNvSpPr/>
          <p:nvPr/>
        </p:nvSpPr>
        <p:spPr>
          <a:xfrm rot="228844">
            <a:off x="426349" y="5097819"/>
            <a:ext cx="2451294" cy="391794"/>
          </a:xfrm>
          <a:prstGeom prst="rect">
            <a:avLst/>
          </a:prstGeom>
          <a:solidFill>
            <a:srgbClr val="016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1" name="Rectangle 30"/>
          <p:cNvSpPr/>
          <p:nvPr/>
        </p:nvSpPr>
        <p:spPr>
          <a:xfrm rot="228844">
            <a:off x="4095323" y="5643190"/>
            <a:ext cx="2451294" cy="391794"/>
          </a:xfrm>
          <a:prstGeom prst="rect">
            <a:avLst/>
          </a:prstGeom>
          <a:solidFill>
            <a:srgbClr val="016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2" name="Rectangle 31"/>
          <p:cNvSpPr/>
          <p:nvPr/>
        </p:nvSpPr>
        <p:spPr>
          <a:xfrm rot="21346055">
            <a:off x="3779805" y="3337600"/>
            <a:ext cx="2576079" cy="368236"/>
          </a:xfrm>
          <a:prstGeom prst="rect">
            <a:avLst/>
          </a:prstGeom>
          <a:solidFill>
            <a:srgbClr val="005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3" name="Rectangle 32"/>
          <p:cNvSpPr/>
          <p:nvPr/>
        </p:nvSpPr>
        <p:spPr>
          <a:xfrm rot="21346055">
            <a:off x="264049" y="2753258"/>
            <a:ext cx="2576079" cy="368236"/>
          </a:xfrm>
          <a:prstGeom prst="rect">
            <a:avLst/>
          </a:prstGeom>
          <a:solidFill>
            <a:srgbClr val="005D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TextBox 6"/>
          <p:cNvSpPr txBox="1"/>
          <p:nvPr/>
        </p:nvSpPr>
        <p:spPr>
          <a:xfrm rot="232571">
            <a:off x="537166" y="1821533"/>
            <a:ext cx="2751337" cy="646331"/>
          </a:xfrm>
          <a:prstGeom prst="rect">
            <a:avLst/>
          </a:prstGeom>
          <a:noFill/>
        </p:spPr>
        <p:txBody>
          <a:bodyPr wrap="square" rtlCol="0">
            <a:spAutoFit/>
          </a:bodyPr>
          <a:lstStyle/>
          <a:p>
            <a:r>
              <a:rPr lang="en-IN" b="1" dirty="0">
                <a:solidFill>
                  <a:schemeClr val="bg1"/>
                </a:solidFill>
                <a:latin typeface="Agency FB" panose="020B0503020202020204" pitchFamily="34" charset="0"/>
              </a:rPr>
              <a:t>Good Touch Bad Touch </a:t>
            </a:r>
            <a:r>
              <a:rPr lang="en-IN" b="1" dirty="0" err="1">
                <a:solidFill>
                  <a:schemeClr val="bg1"/>
                </a:solidFill>
                <a:latin typeface="Agency FB" panose="020B0503020202020204" pitchFamily="34" charset="0"/>
              </a:rPr>
              <a:t>Bikarnakatte</a:t>
            </a:r>
            <a:r>
              <a:rPr lang="en-IN" b="1" dirty="0">
                <a:solidFill>
                  <a:schemeClr val="bg1"/>
                </a:solidFill>
                <a:latin typeface="Agency FB" panose="020B0503020202020204" pitchFamily="34" charset="0"/>
              </a:rPr>
              <a:t> School </a:t>
            </a:r>
          </a:p>
        </p:txBody>
      </p:sp>
      <p:sp>
        <p:nvSpPr>
          <p:cNvPr id="34" name="TextBox 33"/>
          <p:cNvSpPr txBox="1"/>
          <p:nvPr/>
        </p:nvSpPr>
        <p:spPr>
          <a:xfrm rot="232571">
            <a:off x="3995418" y="2523297"/>
            <a:ext cx="2751337" cy="369332"/>
          </a:xfrm>
          <a:prstGeom prst="rect">
            <a:avLst/>
          </a:prstGeom>
          <a:noFill/>
        </p:spPr>
        <p:txBody>
          <a:bodyPr wrap="square" rtlCol="0">
            <a:spAutoFit/>
          </a:bodyPr>
          <a:lstStyle/>
          <a:p>
            <a:r>
              <a:rPr lang="en-IN" b="1" dirty="0">
                <a:solidFill>
                  <a:schemeClr val="bg1"/>
                </a:solidFill>
                <a:latin typeface="Agency FB" panose="020B0503020202020204" pitchFamily="34" charset="0"/>
              </a:rPr>
              <a:t>Plant Saplings@ Nandi </a:t>
            </a:r>
            <a:r>
              <a:rPr lang="en-IN" b="1" dirty="0" err="1">
                <a:solidFill>
                  <a:schemeClr val="bg1"/>
                </a:solidFill>
                <a:latin typeface="Agency FB" panose="020B0503020202020204" pitchFamily="34" charset="0"/>
              </a:rPr>
              <a:t>Gudda</a:t>
            </a:r>
            <a:endParaRPr lang="en-IN" b="1" dirty="0">
              <a:solidFill>
                <a:schemeClr val="bg1"/>
              </a:solidFill>
              <a:latin typeface="Agency FB" panose="020B0503020202020204" pitchFamily="34" charset="0"/>
            </a:endParaRPr>
          </a:p>
        </p:txBody>
      </p:sp>
      <p:sp>
        <p:nvSpPr>
          <p:cNvPr id="35" name="TextBox 34"/>
          <p:cNvSpPr txBox="1"/>
          <p:nvPr/>
        </p:nvSpPr>
        <p:spPr>
          <a:xfrm rot="21360781">
            <a:off x="3875696" y="3159246"/>
            <a:ext cx="2751337" cy="646331"/>
          </a:xfrm>
          <a:prstGeom prst="rect">
            <a:avLst/>
          </a:prstGeom>
          <a:noFill/>
        </p:spPr>
        <p:txBody>
          <a:bodyPr wrap="square" rtlCol="0">
            <a:spAutoFit/>
          </a:bodyPr>
          <a:lstStyle/>
          <a:p>
            <a:pPr algn="ctr"/>
            <a:r>
              <a:rPr lang="en-IN" b="1" dirty="0">
                <a:solidFill>
                  <a:schemeClr val="bg1"/>
                </a:solidFill>
                <a:latin typeface="Agency FB" panose="020B0503020202020204" pitchFamily="34" charset="0"/>
              </a:rPr>
              <a:t>Limb Donation –</a:t>
            </a:r>
          </a:p>
          <a:p>
            <a:pPr algn="ctr"/>
            <a:r>
              <a:rPr lang="en-IN" b="1" dirty="0">
                <a:solidFill>
                  <a:schemeClr val="bg1"/>
                </a:solidFill>
                <a:latin typeface="Agency FB" panose="020B0503020202020204" pitchFamily="34" charset="0"/>
              </a:rPr>
              <a:t> Wenlock Hospital</a:t>
            </a:r>
          </a:p>
        </p:txBody>
      </p:sp>
      <p:sp>
        <p:nvSpPr>
          <p:cNvPr id="36" name="TextBox 35"/>
          <p:cNvSpPr txBox="1"/>
          <p:nvPr/>
        </p:nvSpPr>
        <p:spPr>
          <a:xfrm rot="21360781">
            <a:off x="196462" y="2752710"/>
            <a:ext cx="2751337" cy="369332"/>
          </a:xfrm>
          <a:prstGeom prst="rect">
            <a:avLst/>
          </a:prstGeom>
          <a:noFill/>
        </p:spPr>
        <p:txBody>
          <a:bodyPr wrap="square" rtlCol="0">
            <a:spAutoFit/>
          </a:bodyPr>
          <a:lstStyle/>
          <a:p>
            <a:pPr algn="ctr"/>
            <a:r>
              <a:rPr lang="en-IN" b="1" dirty="0">
                <a:solidFill>
                  <a:schemeClr val="bg1"/>
                </a:solidFill>
                <a:latin typeface="Agency FB" panose="020B0503020202020204" pitchFamily="34" charset="0"/>
              </a:rPr>
              <a:t>Blood Donation - AJIMS</a:t>
            </a:r>
          </a:p>
        </p:txBody>
      </p:sp>
      <p:sp>
        <p:nvSpPr>
          <p:cNvPr id="37" name="TextBox 36"/>
          <p:cNvSpPr txBox="1"/>
          <p:nvPr/>
        </p:nvSpPr>
        <p:spPr>
          <a:xfrm>
            <a:off x="176419" y="3373635"/>
            <a:ext cx="2751337" cy="646331"/>
          </a:xfrm>
          <a:prstGeom prst="rect">
            <a:avLst/>
          </a:prstGeom>
          <a:noFill/>
        </p:spPr>
        <p:txBody>
          <a:bodyPr wrap="square" rtlCol="0">
            <a:spAutoFit/>
          </a:bodyPr>
          <a:lstStyle/>
          <a:p>
            <a:pPr algn="ctr"/>
            <a:r>
              <a:rPr lang="en-IN" b="1" dirty="0">
                <a:solidFill>
                  <a:schemeClr val="bg1"/>
                </a:solidFill>
                <a:latin typeface="Agency FB" panose="020B0503020202020204" pitchFamily="34" charset="0"/>
              </a:rPr>
              <a:t>100% Organ Pledged Table </a:t>
            </a:r>
          </a:p>
          <a:p>
            <a:pPr algn="ctr"/>
            <a:r>
              <a:rPr lang="en-IN" b="1" dirty="0">
                <a:solidFill>
                  <a:schemeClr val="bg1"/>
                </a:solidFill>
                <a:latin typeface="Agency FB" panose="020B0503020202020204" pitchFamily="34" charset="0"/>
              </a:rPr>
              <a:t>(Clap Clap)</a:t>
            </a:r>
          </a:p>
        </p:txBody>
      </p:sp>
      <p:sp>
        <p:nvSpPr>
          <p:cNvPr id="38" name="TextBox 37"/>
          <p:cNvSpPr txBox="1"/>
          <p:nvPr/>
        </p:nvSpPr>
        <p:spPr>
          <a:xfrm>
            <a:off x="3704030" y="3949014"/>
            <a:ext cx="2751337" cy="646331"/>
          </a:xfrm>
          <a:prstGeom prst="rect">
            <a:avLst/>
          </a:prstGeom>
          <a:noFill/>
        </p:spPr>
        <p:txBody>
          <a:bodyPr wrap="square" rtlCol="0">
            <a:spAutoFit/>
          </a:bodyPr>
          <a:lstStyle/>
          <a:p>
            <a:pPr algn="ctr"/>
            <a:r>
              <a:rPr lang="en-IN" b="1" dirty="0" err="1">
                <a:solidFill>
                  <a:schemeClr val="bg1"/>
                </a:solidFill>
                <a:latin typeface="Agency FB" panose="020B0503020202020204" pitchFamily="34" charset="0"/>
              </a:rPr>
              <a:t>Swach</a:t>
            </a:r>
            <a:r>
              <a:rPr lang="en-IN" b="1" dirty="0">
                <a:solidFill>
                  <a:schemeClr val="bg1"/>
                </a:solidFill>
                <a:latin typeface="Agency FB" panose="020B0503020202020204" pitchFamily="34" charset="0"/>
              </a:rPr>
              <a:t> </a:t>
            </a:r>
            <a:r>
              <a:rPr lang="en-IN" b="1" dirty="0" err="1">
                <a:solidFill>
                  <a:schemeClr val="bg1"/>
                </a:solidFill>
                <a:latin typeface="Agency FB" panose="020B0503020202020204" pitchFamily="34" charset="0"/>
              </a:rPr>
              <a:t>Bharath</a:t>
            </a:r>
            <a:r>
              <a:rPr lang="en-IN" b="1" dirty="0">
                <a:solidFill>
                  <a:schemeClr val="bg1"/>
                </a:solidFill>
                <a:latin typeface="Agency FB" panose="020B0503020202020204" pitchFamily="34" charset="0"/>
              </a:rPr>
              <a:t> – </a:t>
            </a:r>
          </a:p>
          <a:p>
            <a:pPr algn="ctr"/>
            <a:r>
              <a:rPr lang="en-IN" b="1" dirty="0" err="1">
                <a:solidFill>
                  <a:schemeClr val="bg1"/>
                </a:solidFill>
                <a:latin typeface="Agency FB" panose="020B0503020202020204" pitchFamily="34" charset="0"/>
              </a:rPr>
              <a:t>Hampankatta</a:t>
            </a:r>
            <a:r>
              <a:rPr lang="en-IN" b="1" dirty="0">
                <a:solidFill>
                  <a:schemeClr val="bg1"/>
                </a:solidFill>
                <a:latin typeface="Agency FB" panose="020B0503020202020204" pitchFamily="34" charset="0"/>
              </a:rPr>
              <a:t> Bus Stand shining</a:t>
            </a:r>
          </a:p>
        </p:txBody>
      </p:sp>
      <p:sp>
        <p:nvSpPr>
          <p:cNvPr id="39" name="TextBox 38"/>
          <p:cNvSpPr txBox="1"/>
          <p:nvPr/>
        </p:nvSpPr>
        <p:spPr>
          <a:xfrm>
            <a:off x="-28993" y="4182710"/>
            <a:ext cx="2751337" cy="646331"/>
          </a:xfrm>
          <a:prstGeom prst="rect">
            <a:avLst/>
          </a:prstGeom>
          <a:noFill/>
        </p:spPr>
        <p:txBody>
          <a:bodyPr wrap="square" rtlCol="0">
            <a:spAutoFit/>
          </a:bodyPr>
          <a:lstStyle/>
          <a:p>
            <a:pPr algn="ctr"/>
            <a:r>
              <a:rPr lang="en-IN" b="1" dirty="0">
                <a:solidFill>
                  <a:schemeClr val="bg1"/>
                </a:solidFill>
                <a:latin typeface="Agency FB" panose="020B0503020202020204" pitchFamily="34" charset="0"/>
              </a:rPr>
              <a:t>Riya Foundation (for challenged kids) – Donation of Groceries</a:t>
            </a:r>
          </a:p>
        </p:txBody>
      </p:sp>
      <p:sp>
        <p:nvSpPr>
          <p:cNvPr id="40" name="TextBox 39"/>
          <p:cNvSpPr txBox="1"/>
          <p:nvPr/>
        </p:nvSpPr>
        <p:spPr>
          <a:xfrm>
            <a:off x="3587295" y="4726635"/>
            <a:ext cx="2751337" cy="646331"/>
          </a:xfrm>
          <a:prstGeom prst="rect">
            <a:avLst/>
          </a:prstGeom>
          <a:noFill/>
        </p:spPr>
        <p:txBody>
          <a:bodyPr wrap="square" rtlCol="0">
            <a:spAutoFit/>
          </a:bodyPr>
          <a:lstStyle/>
          <a:p>
            <a:pPr algn="ctr"/>
            <a:r>
              <a:rPr lang="en-IN" b="1" dirty="0">
                <a:solidFill>
                  <a:schemeClr val="bg1"/>
                </a:solidFill>
                <a:latin typeface="Agency FB" panose="020B0503020202020204" pitchFamily="34" charset="0"/>
              </a:rPr>
              <a:t>Drawing competition for </a:t>
            </a:r>
          </a:p>
          <a:p>
            <a:pPr algn="ctr"/>
            <a:r>
              <a:rPr lang="en-IN" b="1" dirty="0">
                <a:solidFill>
                  <a:schemeClr val="bg1"/>
                </a:solidFill>
                <a:latin typeface="Agency FB" panose="020B0503020202020204" pitchFamily="34" charset="0"/>
              </a:rPr>
              <a:t>300 differentially abled</a:t>
            </a:r>
          </a:p>
        </p:txBody>
      </p:sp>
      <p:sp>
        <p:nvSpPr>
          <p:cNvPr id="41" name="TextBox 40"/>
          <p:cNvSpPr txBox="1"/>
          <p:nvPr/>
        </p:nvSpPr>
        <p:spPr>
          <a:xfrm>
            <a:off x="298335" y="4936937"/>
            <a:ext cx="2751337" cy="646331"/>
          </a:xfrm>
          <a:prstGeom prst="rect">
            <a:avLst/>
          </a:prstGeom>
          <a:noFill/>
        </p:spPr>
        <p:txBody>
          <a:bodyPr wrap="square" rtlCol="0">
            <a:spAutoFit/>
          </a:bodyPr>
          <a:lstStyle/>
          <a:p>
            <a:pPr algn="ctr"/>
            <a:r>
              <a:rPr lang="en-IN" b="1" dirty="0">
                <a:solidFill>
                  <a:schemeClr val="bg1"/>
                </a:solidFill>
                <a:latin typeface="Agency FB" panose="020B0503020202020204" pitchFamily="34" charset="0"/>
              </a:rPr>
              <a:t>Experience – Nikhil </a:t>
            </a:r>
            <a:r>
              <a:rPr lang="en-IN" b="1" dirty="0" err="1">
                <a:solidFill>
                  <a:schemeClr val="bg1"/>
                </a:solidFill>
                <a:latin typeface="Agency FB" panose="020B0503020202020204" pitchFamily="34" charset="0"/>
              </a:rPr>
              <a:t>Chinappa</a:t>
            </a:r>
            <a:endParaRPr lang="en-IN" b="1" dirty="0">
              <a:solidFill>
                <a:schemeClr val="bg1"/>
              </a:solidFill>
              <a:latin typeface="Agency FB" panose="020B0503020202020204" pitchFamily="34" charset="0"/>
            </a:endParaRPr>
          </a:p>
          <a:p>
            <a:pPr algn="ctr"/>
            <a:r>
              <a:rPr lang="en-IN" b="1" dirty="0">
                <a:solidFill>
                  <a:schemeClr val="bg1"/>
                </a:solidFill>
                <a:latin typeface="Agency FB" panose="020B0503020202020204" pitchFamily="34" charset="0"/>
              </a:rPr>
              <a:t>In Mangalore</a:t>
            </a:r>
          </a:p>
        </p:txBody>
      </p:sp>
      <p:sp>
        <p:nvSpPr>
          <p:cNvPr id="42" name="TextBox 41"/>
          <p:cNvSpPr txBox="1"/>
          <p:nvPr/>
        </p:nvSpPr>
        <p:spPr>
          <a:xfrm rot="254128">
            <a:off x="3714108" y="5599980"/>
            <a:ext cx="2751337" cy="369332"/>
          </a:xfrm>
          <a:prstGeom prst="rect">
            <a:avLst/>
          </a:prstGeom>
          <a:noFill/>
        </p:spPr>
        <p:txBody>
          <a:bodyPr wrap="square" rtlCol="0">
            <a:spAutoFit/>
          </a:bodyPr>
          <a:lstStyle/>
          <a:p>
            <a:pPr algn="ctr"/>
            <a:r>
              <a:rPr lang="en-IN" b="1" dirty="0">
                <a:solidFill>
                  <a:schemeClr val="bg1"/>
                </a:solidFill>
                <a:latin typeface="Agency FB" panose="020B0503020202020204" pitchFamily="34" charset="0"/>
              </a:rPr>
              <a:t>A bunch of fellowships</a:t>
            </a:r>
          </a:p>
        </p:txBody>
      </p:sp>
    </p:spTree>
    <p:extLst>
      <p:ext uri="{BB962C8B-B14F-4D97-AF65-F5344CB8AC3E}">
        <p14:creationId xmlns:p14="http://schemas.microsoft.com/office/powerpoint/2010/main" val="4242948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5000" r="-55000"/>
          </a:stretch>
        </a:blipFill>
        <a:effectLst/>
      </p:bgPr>
    </p:bg>
    <p:spTree>
      <p:nvGrpSpPr>
        <p:cNvPr id="1" name=""/>
        <p:cNvGrpSpPr/>
        <p:nvPr/>
      </p:nvGrpSpPr>
      <p:grpSpPr>
        <a:xfrm>
          <a:off x="0" y="0"/>
          <a:ext cx="0" cy="0"/>
          <a:chOff x="0" y="0"/>
          <a:chExt cx="0" cy="0"/>
        </a:xfrm>
      </p:grpSpPr>
      <p:pic>
        <p:nvPicPr>
          <p:cNvPr id="6146" name="Picture 2" descr="Image result for taare zameen pa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7669" t="15276" r="8001" b="46784"/>
          <a:stretch/>
        </p:blipFill>
        <p:spPr bwMode="auto">
          <a:xfrm>
            <a:off x="-7295" y="10091"/>
            <a:ext cx="6858000" cy="26606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2666" y="4218831"/>
            <a:ext cx="6498077" cy="5355312"/>
          </a:xfrm>
          <a:prstGeom prst="rect">
            <a:avLst/>
          </a:prstGeom>
        </p:spPr>
        <p:txBody>
          <a:bodyPr wrap="square">
            <a:spAutoFit/>
          </a:bodyPr>
          <a:lstStyle/>
          <a:p>
            <a:pPr algn="just"/>
            <a:r>
              <a:rPr lang="en-IN" dirty="0">
                <a:latin typeface="Imprint MT Shadow" panose="04020605060303030202" pitchFamily="82" charset="0"/>
              </a:rPr>
              <a:t>On the occasion of children's day, Mangalore Round table 115 &amp; Mangalore Ladies circle 82 conducted a heart warming event called TAARE ZAMEEN PAR, a drawing competition and a carnival for the differentially abled children at St. Agnes special school.</a:t>
            </a:r>
          </a:p>
          <a:p>
            <a:pPr algn="just"/>
            <a:r>
              <a:rPr lang="en-IN" dirty="0">
                <a:latin typeface="Imprint MT Shadow" panose="04020605060303030202" pitchFamily="82" charset="0"/>
              </a:rPr>
              <a:t>The competition was followed by  game stalls, clowns, tattoo &amp; nail artists and music to which all the kids danced and made merry.</a:t>
            </a:r>
          </a:p>
          <a:p>
            <a:pPr algn="just"/>
            <a:r>
              <a:rPr lang="en-IN" dirty="0">
                <a:latin typeface="Imprint MT Shadow" panose="04020605060303030202" pitchFamily="82" charset="0"/>
              </a:rPr>
              <a:t>All the children who participated in the drawing competition were given medals and certificates followed by lunch, ice cream and take away gifts. </a:t>
            </a:r>
          </a:p>
          <a:p>
            <a:pPr algn="just"/>
            <a:r>
              <a:rPr lang="en-IN" dirty="0">
                <a:latin typeface="Imprint MT Shadow" panose="04020605060303030202" pitchFamily="82" charset="0"/>
              </a:rPr>
              <a:t>We were proud to have with us Chairman of MRT115 Tr. </a:t>
            </a:r>
            <a:r>
              <a:rPr lang="en-IN" dirty="0" err="1">
                <a:latin typeface="Imprint MT Shadow" panose="04020605060303030202" pitchFamily="82" charset="0"/>
              </a:rPr>
              <a:t>Vadi</a:t>
            </a:r>
            <a:r>
              <a:rPr lang="en-IN" dirty="0">
                <a:latin typeface="Imprint MT Shadow" panose="04020605060303030202" pitchFamily="82" charset="0"/>
              </a:rPr>
              <a:t> </a:t>
            </a:r>
            <a:r>
              <a:rPr lang="en-IN" dirty="0" err="1">
                <a:latin typeface="Imprint MT Shadow" panose="04020605060303030202" pitchFamily="82" charset="0"/>
              </a:rPr>
              <a:t>Shenoy</a:t>
            </a:r>
            <a:r>
              <a:rPr lang="en-IN" dirty="0">
                <a:latin typeface="Imprint MT Shadow" panose="04020605060303030202" pitchFamily="82" charset="0"/>
              </a:rPr>
              <a:t>, </a:t>
            </a:r>
            <a:r>
              <a:rPr lang="en-IN" dirty="0" err="1">
                <a:latin typeface="Imprint MT Shadow" panose="04020605060303030202" pitchFamily="82" charset="0"/>
              </a:rPr>
              <a:t>Haron</a:t>
            </a:r>
            <a:r>
              <a:rPr lang="en-IN" dirty="0">
                <a:latin typeface="Imprint MT Shadow" panose="04020605060303030202" pitchFamily="82" charset="0"/>
              </a:rPr>
              <a:t> </a:t>
            </a:r>
            <a:r>
              <a:rPr lang="en-IN" dirty="0" err="1">
                <a:latin typeface="Imprint MT Shadow" panose="04020605060303030202" pitchFamily="82" charset="0"/>
              </a:rPr>
              <a:t>fernandes</a:t>
            </a:r>
            <a:r>
              <a:rPr lang="en-IN" dirty="0">
                <a:latin typeface="Imprint MT Shadow" panose="04020605060303030202" pitchFamily="82" charset="0"/>
              </a:rPr>
              <a:t>, Royster Dsouza, Canute Dsouza, Dane Dsouza, Vinod Pinto, </a:t>
            </a:r>
            <a:r>
              <a:rPr lang="en-IN" dirty="0" err="1">
                <a:latin typeface="Imprint MT Shadow" panose="04020605060303030202" pitchFamily="82" charset="0"/>
              </a:rPr>
              <a:t>Promod</a:t>
            </a:r>
            <a:r>
              <a:rPr lang="en-IN" dirty="0">
                <a:latin typeface="Imprint MT Shadow" panose="04020605060303030202" pitchFamily="82" charset="0"/>
              </a:rPr>
              <a:t> Pinto, Arjun Rai , Deepak </a:t>
            </a:r>
            <a:r>
              <a:rPr lang="en-IN" dirty="0" err="1">
                <a:latin typeface="Imprint MT Shadow" panose="04020605060303030202" pitchFamily="82" charset="0"/>
              </a:rPr>
              <a:t>Ramani</a:t>
            </a:r>
            <a:r>
              <a:rPr lang="en-IN" dirty="0">
                <a:latin typeface="Imprint MT Shadow" panose="04020605060303030202" pitchFamily="82" charset="0"/>
              </a:rPr>
              <a:t>, </a:t>
            </a:r>
            <a:r>
              <a:rPr lang="en-IN" dirty="0" err="1">
                <a:latin typeface="Imprint MT Shadow" panose="04020605060303030202" pitchFamily="82" charset="0"/>
              </a:rPr>
              <a:t>Yathin</a:t>
            </a:r>
            <a:r>
              <a:rPr lang="en-IN" dirty="0">
                <a:latin typeface="Imprint MT Shadow" panose="04020605060303030202" pitchFamily="82" charset="0"/>
              </a:rPr>
              <a:t> Kumar, chairperson </a:t>
            </a:r>
            <a:r>
              <a:rPr lang="en-IN" dirty="0" err="1">
                <a:latin typeface="Imprint MT Shadow" panose="04020605060303030202" pitchFamily="82" charset="0"/>
              </a:rPr>
              <a:t>Nandita</a:t>
            </a:r>
            <a:r>
              <a:rPr lang="en-IN" dirty="0">
                <a:latin typeface="Imprint MT Shadow" panose="04020605060303030202" pitchFamily="82" charset="0"/>
              </a:rPr>
              <a:t> </a:t>
            </a:r>
            <a:r>
              <a:rPr lang="en-IN" dirty="0" err="1">
                <a:latin typeface="Imprint MT Shadow" panose="04020605060303030202" pitchFamily="82" charset="0"/>
              </a:rPr>
              <a:t>Fernandes</a:t>
            </a:r>
            <a:r>
              <a:rPr lang="en-IN" dirty="0">
                <a:latin typeface="Imprint MT Shadow" panose="04020605060303030202" pitchFamily="82" charset="0"/>
              </a:rPr>
              <a:t>, Sharon Pinto, Kanchan </a:t>
            </a:r>
            <a:r>
              <a:rPr lang="en-IN" dirty="0" err="1">
                <a:latin typeface="Imprint MT Shadow" panose="04020605060303030202" pitchFamily="82" charset="0"/>
              </a:rPr>
              <a:t>Shenoy</a:t>
            </a:r>
            <a:r>
              <a:rPr lang="en-IN" dirty="0">
                <a:latin typeface="Imprint MT Shadow" panose="04020605060303030202" pitchFamily="82" charset="0"/>
              </a:rPr>
              <a:t>, </a:t>
            </a:r>
            <a:r>
              <a:rPr lang="en-IN" dirty="0" err="1">
                <a:latin typeface="Imprint MT Shadow" panose="04020605060303030202" pitchFamily="82" charset="0"/>
              </a:rPr>
              <a:t>Sania</a:t>
            </a:r>
            <a:r>
              <a:rPr lang="en-IN" dirty="0">
                <a:latin typeface="Imprint MT Shadow" panose="04020605060303030202" pitchFamily="82" charset="0"/>
              </a:rPr>
              <a:t> Dsouza, </a:t>
            </a:r>
            <a:r>
              <a:rPr lang="en-IN" dirty="0" err="1">
                <a:latin typeface="Imprint MT Shadow" panose="04020605060303030202" pitchFamily="82" charset="0"/>
              </a:rPr>
              <a:t>Nayana</a:t>
            </a:r>
            <a:r>
              <a:rPr lang="en-IN" dirty="0">
                <a:latin typeface="Imprint MT Shadow" panose="04020605060303030202" pitchFamily="82" charset="0"/>
              </a:rPr>
              <a:t>, Bina, </a:t>
            </a:r>
            <a:r>
              <a:rPr lang="en-IN" dirty="0" err="1">
                <a:latin typeface="Imprint MT Shadow" panose="04020605060303030202" pitchFamily="82" charset="0"/>
              </a:rPr>
              <a:t>Monisha</a:t>
            </a:r>
            <a:r>
              <a:rPr lang="en-IN" dirty="0">
                <a:latin typeface="Imprint MT Shadow" panose="04020605060303030202" pitchFamily="82" charset="0"/>
              </a:rPr>
              <a:t> </a:t>
            </a:r>
          </a:p>
          <a:p>
            <a:pPr algn="just"/>
            <a:r>
              <a:rPr lang="en-IN" dirty="0">
                <a:latin typeface="Imprint MT Shadow" panose="04020605060303030202" pitchFamily="82" charset="0"/>
              </a:rPr>
              <a:t>Hearty thanks to co </a:t>
            </a:r>
            <a:r>
              <a:rPr lang="en-IN" dirty="0" err="1">
                <a:latin typeface="Imprint MT Shadow" panose="04020605060303030202" pitchFamily="82" charset="0"/>
              </a:rPr>
              <a:t>sponsers</a:t>
            </a:r>
            <a:r>
              <a:rPr lang="en-IN" dirty="0">
                <a:latin typeface="Imprint MT Shadow" panose="04020605060303030202" pitchFamily="82" charset="0"/>
              </a:rPr>
              <a:t> </a:t>
            </a:r>
            <a:r>
              <a:rPr lang="en-IN" dirty="0" err="1">
                <a:latin typeface="Imprint MT Shadow" panose="04020605060303030202" pitchFamily="82" charset="0"/>
              </a:rPr>
              <a:t>Badrinath</a:t>
            </a:r>
            <a:r>
              <a:rPr lang="en-IN" dirty="0">
                <a:latin typeface="Imprint MT Shadow" panose="04020605060303030202" pitchFamily="82" charset="0"/>
              </a:rPr>
              <a:t> Kamath and </a:t>
            </a:r>
            <a:r>
              <a:rPr lang="en-IN" dirty="0" err="1">
                <a:latin typeface="Imprint MT Shadow" panose="04020605060303030202" pitchFamily="82" charset="0"/>
              </a:rPr>
              <a:t>Hangyo</a:t>
            </a:r>
            <a:r>
              <a:rPr lang="en-IN" dirty="0">
                <a:latin typeface="Imprint MT Shadow" panose="04020605060303030202" pitchFamily="82" charset="0"/>
              </a:rPr>
              <a:t> </a:t>
            </a:r>
            <a:r>
              <a:rPr lang="en-IN" dirty="0" err="1">
                <a:latin typeface="Imprint MT Shadow" panose="04020605060303030202" pitchFamily="82" charset="0"/>
              </a:rPr>
              <a:t>icecreams</a:t>
            </a:r>
            <a:r>
              <a:rPr lang="en-IN" dirty="0">
                <a:latin typeface="Imprint MT Shadow" panose="04020605060303030202" pitchFamily="82" charset="0"/>
              </a:rPr>
              <a:t>, Members of </a:t>
            </a:r>
            <a:r>
              <a:rPr lang="en-IN" dirty="0" err="1">
                <a:latin typeface="Imprint MT Shadow" panose="04020605060303030202" pitchFamily="82" charset="0"/>
              </a:rPr>
              <a:t>Hakuna</a:t>
            </a:r>
            <a:r>
              <a:rPr lang="en-IN" dirty="0">
                <a:latin typeface="Imprint MT Shadow" panose="04020605060303030202" pitchFamily="82" charset="0"/>
              </a:rPr>
              <a:t> </a:t>
            </a:r>
            <a:r>
              <a:rPr lang="en-IN" dirty="0" err="1">
                <a:latin typeface="Imprint MT Shadow" panose="04020605060303030202" pitchFamily="82" charset="0"/>
              </a:rPr>
              <a:t>Matata</a:t>
            </a:r>
            <a:r>
              <a:rPr lang="en-IN" dirty="0">
                <a:latin typeface="Imprint MT Shadow" panose="04020605060303030202" pitchFamily="82" charset="0"/>
              </a:rPr>
              <a:t> club also assisted in conducting the event. </a:t>
            </a:r>
          </a:p>
        </p:txBody>
      </p:sp>
      <p:sp>
        <p:nvSpPr>
          <p:cNvPr id="3" name="TextBox 2"/>
          <p:cNvSpPr txBox="1"/>
          <p:nvPr/>
        </p:nvSpPr>
        <p:spPr>
          <a:xfrm>
            <a:off x="155643" y="2821021"/>
            <a:ext cx="6498077" cy="1077218"/>
          </a:xfrm>
          <a:prstGeom prst="rect">
            <a:avLst/>
          </a:prstGeom>
          <a:noFill/>
        </p:spPr>
        <p:txBody>
          <a:bodyPr wrap="square" rtlCol="0">
            <a:spAutoFit/>
          </a:bodyPr>
          <a:lstStyle/>
          <a:p>
            <a:pPr algn="ctr"/>
            <a:r>
              <a:rPr lang="en-IN" sz="3200" dirty="0">
                <a:latin typeface="Berlin Sans FB Demi" panose="020E0802020502020306" pitchFamily="34" charset="0"/>
              </a:rPr>
              <a:t>St. Agnes Special School</a:t>
            </a:r>
          </a:p>
          <a:p>
            <a:pPr algn="ctr"/>
            <a:r>
              <a:rPr lang="en-IN" sz="3200" dirty="0">
                <a:latin typeface="Berlin Sans FB Demi" panose="020E0802020502020306" pitchFamily="34" charset="0"/>
              </a:rPr>
              <a:t>Children's Day 2017</a:t>
            </a:r>
          </a:p>
        </p:txBody>
      </p:sp>
    </p:spTree>
    <p:extLst>
      <p:ext uri="{BB962C8B-B14F-4D97-AF65-F5344CB8AC3E}">
        <p14:creationId xmlns:p14="http://schemas.microsoft.com/office/powerpoint/2010/main" val="3608211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5000" r="-55000"/>
          </a:stretch>
        </a:blipFill>
        <a:effectLst/>
      </p:bgPr>
    </p:bg>
    <p:spTree>
      <p:nvGrpSpPr>
        <p:cNvPr id="1" name=""/>
        <p:cNvGrpSpPr/>
        <p:nvPr/>
      </p:nvGrpSpPr>
      <p:grpSpPr>
        <a:xfrm>
          <a:off x="0" y="0"/>
          <a:ext cx="0" cy="0"/>
          <a:chOff x="0" y="0"/>
          <a:chExt cx="0" cy="0"/>
        </a:xfrm>
      </p:grpSpPr>
      <p:pic>
        <p:nvPicPr>
          <p:cNvPr id="6146" name="Picture 2" descr="Image result for taare zameen pa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7669" t="15276" r="8001" b="46784"/>
          <a:stretch/>
        </p:blipFill>
        <p:spPr bwMode="auto">
          <a:xfrm>
            <a:off x="3429000" y="2945455"/>
            <a:ext cx="3359886" cy="16731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083" y="2945455"/>
            <a:ext cx="3102583" cy="2326937"/>
          </a:xfrm>
          <a:prstGeom prst="rect">
            <a:avLst/>
          </a:prstGeom>
        </p:spPr>
      </p:pic>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t="34116" b="6035"/>
          <a:stretch/>
        </p:blipFill>
        <p:spPr>
          <a:xfrm>
            <a:off x="0" y="330741"/>
            <a:ext cx="6858000" cy="2315184"/>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24999" y="5564059"/>
            <a:ext cx="1533001" cy="2180268"/>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4334" y="5571922"/>
            <a:ext cx="3244666" cy="2172405"/>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4334" y="7937972"/>
            <a:ext cx="3244666" cy="1870753"/>
          </a:xfrm>
          <a:prstGeom prst="rect">
            <a:avLst/>
          </a:prstGeom>
        </p:spPr>
      </p:pic>
      <p:pic>
        <p:nvPicPr>
          <p:cNvPr id="10" name="Picture 9"/>
          <p:cNvPicPr>
            <a:picLocks noChangeAspect="1"/>
          </p:cNvPicPr>
          <p:nvPr/>
        </p:nvPicPr>
        <p:blipFill rotWithShape="1">
          <a:blip r:embed="rId9" cstate="email">
            <a:extLst>
              <a:ext uri="{28A0092B-C50C-407E-A947-70E740481C1C}">
                <a14:useLocalDpi xmlns:a14="http://schemas.microsoft.com/office/drawing/2010/main"/>
              </a:ext>
            </a:extLst>
          </a:blip>
          <a:srcRect b="16189"/>
          <a:stretch/>
        </p:blipFill>
        <p:spPr>
          <a:xfrm>
            <a:off x="3576836" y="7937972"/>
            <a:ext cx="3064213" cy="1829812"/>
          </a:xfrm>
          <a:prstGeom prst="rect">
            <a:avLst/>
          </a:prstGeom>
        </p:spPr>
      </p:pic>
      <p:pic>
        <p:nvPicPr>
          <p:cNvPr id="11" name="Picture 10"/>
          <p:cNvPicPr>
            <a:picLocks noChangeAspect="1"/>
          </p:cNvPicPr>
          <p:nvPr/>
        </p:nvPicPr>
        <p:blipFill rotWithShape="1">
          <a:blip r:embed="rId10" cstate="email">
            <a:extLst>
              <a:ext uri="{28A0092B-C50C-407E-A947-70E740481C1C}">
                <a14:useLocalDpi xmlns:a14="http://schemas.microsoft.com/office/drawing/2010/main"/>
              </a:ext>
            </a:extLst>
          </a:blip>
          <a:srcRect l="21844" r="28227"/>
          <a:stretch/>
        </p:blipFill>
        <p:spPr>
          <a:xfrm>
            <a:off x="3429000" y="5272392"/>
            <a:ext cx="1855047" cy="2525286"/>
          </a:xfrm>
          <a:prstGeom prst="rect">
            <a:avLst/>
          </a:prstGeom>
        </p:spPr>
      </p:pic>
    </p:spTree>
    <p:extLst>
      <p:ext uri="{BB962C8B-B14F-4D97-AF65-F5344CB8AC3E}">
        <p14:creationId xmlns:p14="http://schemas.microsoft.com/office/powerpoint/2010/main" val="1392116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6858000" cy="9906000"/>
          </a:xfrm>
          <a:prstGeom prst="rect">
            <a:avLst/>
          </a:prstGeom>
        </p:spPr>
      </p:pic>
    </p:spTree>
    <p:extLst>
      <p:ext uri="{BB962C8B-B14F-4D97-AF65-F5344CB8AC3E}">
        <p14:creationId xmlns:p14="http://schemas.microsoft.com/office/powerpoint/2010/main" val="1857892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06" name="Picture 10" descr="Image result for ribbon green 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V="1">
            <a:off x="1770238" y="234702"/>
            <a:ext cx="3398229" cy="8742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31607" y="219112"/>
            <a:ext cx="4708187" cy="1815882"/>
          </a:xfrm>
          <a:prstGeom prst="rect">
            <a:avLst/>
          </a:prstGeom>
          <a:noFill/>
        </p:spPr>
        <p:txBody>
          <a:bodyPr wrap="square" rtlCol="0">
            <a:spAutoFit/>
          </a:bodyPr>
          <a:lstStyle/>
          <a:p>
            <a:pPr algn="ctr">
              <a:lnSpc>
                <a:spcPct val="150000"/>
              </a:lnSpc>
            </a:pPr>
            <a:r>
              <a:rPr lang="en-IN" sz="3200" dirty="0">
                <a:solidFill>
                  <a:schemeClr val="bg1"/>
                </a:solidFill>
                <a:latin typeface="Cooper Black" panose="0208090404030B020404" pitchFamily="18" charset="0"/>
              </a:rPr>
              <a:t>Go Green</a:t>
            </a:r>
          </a:p>
          <a:p>
            <a:pPr algn="ctr"/>
            <a:r>
              <a:rPr lang="en-IN" sz="3200" dirty="0">
                <a:solidFill>
                  <a:srgbClr val="92D050"/>
                </a:solidFill>
                <a:latin typeface="Cooper Black" panose="0208090404030B020404" pitchFamily="18" charset="0"/>
              </a:rPr>
              <a:t>Nandi </a:t>
            </a:r>
            <a:r>
              <a:rPr lang="en-IN" sz="3200" dirty="0" err="1">
                <a:solidFill>
                  <a:srgbClr val="92D050"/>
                </a:solidFill>
                <a:latin typeface="Cooper Black" panose="0208090404030B020404" pitchFamily="18" charset="0"/>
              </a:rPr>
              <a:t>Gudda</a:t>
            </a:r>
            <a:endParaRPr lang="en-IN" sz="3200" dirty="0">
              <a:solidFill>
                <a:srgbClr val="92D050"/>
              </a:solidFill>
              <a:latin typeface="Cooper Black" panose="0208090404030B020404" pitchFamily="18" charset="0"/>
            </a:endParaRPr>
          </a:p>
          <a:p>
            <a:pPr algn="ctr"/>
            <a:endParaRPr lang="en-IN" sz="3200" dirty="0">
              <a:solidFill>
                <a:srgbClr val="92D050"/>
              </a:solidFill>
              <a:latin typeface="Cooper Black" panose="0208090404030B020404" pitchFamily="18" charset="0"/>
            </a:endParaRPr>
          </a:p>
        </p:txBody>
      </p:sp>
      <p:sp>
        <p:nvSpPr>
          <p:cNvPr id="15" name="TextBox 14"/>
          <p:cNvSpPr txBox="1"/>
          <p:nvPr/>
        </p:nvSpPr>
        <p:spPr>
          <a:xfrm>
            <a:off x="289847" y="2393653"/>
            <a:ext cx="6391708" cy="1569660"/>
          </a:xfrm>
          <a:prstGeom prst="rect">
            <a:avLst/>
          </a:prstGeom>
          <a:noFill/>
        </p:spPr>
        <p:txBody>
          <a:bodyPr wrap="square" rtlCol="0">
            <a:spAutoFit/>
          </a:bodyPr>
          <a:lstStyle/>
          <a:p>
            <a:r>
              <a:rPr lang="en-IN" sz="2400" dirty="0">
                <a:solidFill>
                  <a:srgbClr val="92D050"/>
                </a:solidFill>
                <a:latin typeface="Monotype Corsiva" panose="03010101010201010101" pitchFamily="66" charset="0"/>
              </a:rPr>
              <a:t>We Planted saplings at Nandi </a:t>
            </a:r>
            <a:r>
              <a:rPr lang="en-IN" sz="2400" dirty="0" err="1">
                <a:solidFill>
                  <a:srgbClr val="92D050"/>
                </a:solidFill>
                <a:latin typeface="Monotype Corsiva" panose="03010101010201010101" pitchFamily="66" charset="0"/>
              </a:rPr>
              <a:t>Gudda</a:t>
            </a:r>
            <a:r>
              <a:rPr lang="en-IN" sz="2400" dirty="0">
                <a:solidFill>
                  <a:srgbClr val="92D050"/>
                </a:solidFill>
                <a:latin typeface="Monotype Corsiva" panose="03010101010201010101" pitchFamily="66" charset="0"/>
              </a:rPr>
              <a:t> Mangalore. </a:t>
            </a:r>
          </a:p>
          <a:p>
            <a:r>
              <a:rPr lang="en-IN" sz="2400" dirty="0">
                <a:solidFill>
                  <a:srgbClr val="92D050"/>
                </a:solidFill>
                <a:latin typeface="Monotype Corsiva" panose="03010101010201010101" pitchFamily="66" charset="0"/>
              </a:rPr>
              <a:t>It </a:t>
            </a:r>
            <a:r>
              <a:rPr lang="en-IN" sz="2400" dirty="0" err="1">
                <a:solidFill>
                  <a:srgbClr val="92D050"/>
                </a:solidFill>
                <a:latin typeface="Monotype Corsiva" panose="03010101010201010101" pitchFamily="66" charset="0"/>
              </a:rPr>
              <a:t>ment</a:t>
            </a:r>
            <a:r>
              <a:rPr lang="en-IN" sz="2400" dirty="0">
                <a:solidFill>
                  <a:srgbClr val="92D050"/>
                </a:solidFill>
                <a:latin typeface="Monotype Corsiva" panose="03010101010201010101" pitchFamily="66" charset="0"/>
              </a:rPr>
              <a:t> Digging, moving, planting, patting and lots and lots of fun. Come ten years we are </a:t>
            </a:r>
            <a:r>
              <a:rPr lang="en-IN" sz="2400" dirty="0" err="1">
                <a:solidFill>
                  <a:srgbClr val="92D050"/>
                </a:solidFill>
                <a:latin typeface="Monotype Corsiva" panose="03010101010201010101" pitchFamily="66" charset="0"/>
              </a:rPr>
              <a:t>gonna</a:t>
            </a:r>
            <a:r>
              <a:rPr lang="en-IN" sz="2400" dirty="0">
                <a:solidFill>
                  <a:srgbClr val="92D050"/>
                </a:solidFill>
                <a:latin typeface="Monotype Corsiva" panose="03010101010201010101" pitchFamily="66" charset="0"/>
              </a:rPr>
              <a:t> be proud to see a tree with our name on it!!! </a:t>
            </a:r>
          </a:p>
        </p:txBody>
      </p:sp>
      <p:pic>
        <p:nvPicPr>
          <p:cNvPr id="4104" name="Picture 8" descr="Image result for banner png gree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68467" y="240178"/>
            <a:ext cx="1533614" cy="197142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Image result for banner png gree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1328" y="234702"/>
            <a:ext cx="1533614" cy="197142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0373" y="394207"/>
            <a:ext cx="1154231" cy="1154231"/>
          </a:xfrm>
          <a:prstGeom prst="ellipse">
            <a:avLst/>
          </a:prstGeom>
        </p:spPr>
      </p:pic>
      <p:sp>
        <p:nvSpPr>
          <p:cNvPr id="20" name="Oval 19"/>
          <p:cNvSpPr/>
          <p:nvPr/>
        </p:nvSpPr>
        <p:spPr>
          <a:xfrm>
            <a:off x="5376825" y="410368"/>
            <a:ext cx="1172672" cy="115423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pic>
        <p:nvPicPr>
          <p:cNvPr id="21" name="Picture 20"/>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474101" y="410367"/>
            <a:ext cx="1075395" cy="1154231"/>
          </a:xfrm>
          <a:prstGeom prst="rect">
            <a:avLst/>
          </a:prstGeom>
          <a:ln>
            <a:noFill/>
          </a:ln>
        </p:spPr>
      </p:pic>
      <p:sp>
        <p:nvSpPr>
          <p:cNvPr id="23" name="TextBox 22"/>
          <p:cNvSpPr txBox="1"/>
          <p:nvPr/>
        </p:nvSpPr>
        <p:spPr>
          <a:xfrm>
            <a:off x="141328" y="5978391"/>
            <a:ext cx="3504745" cy="2462213"/>
          </a:xfrm>
          <a:prstGeom prst="rect">
            <a:avLst/>
          </a:prstGeom>
          <a:noFill/>
        </p:spPr>
        <p:txBody>
          <a:bodyPr wrap="square" rtlCol="0">
            <a:spAutoFit/>
          </a:bodyPr>
          <a:lstStyle/>
          <a:p>
            <a:r>
              <a:rPr lang="en-IN" sz="2200" dirty="0">
                <a:solidFill>
                  <a:srgbClr val="92D050"/>
                </a:solidFill>
                <a:latin typeface="Monotype Corsiva" panose="03010101010201010101" pitchFamily="66" charset="0"/>
              </a:rPr>
              <a:t>Project Coordinator: Dane Dsouza</a:t>
            </a:r>
          </a:p>
          <a:p>
            <a:r>
              <a:rPr lang="en-IN" sz="2200" dirty="0" err="1">
                <a:solidFill>
                  <a:srgbClr val="92D050"/>
                </a:solidFill>
                <a:latin typeface="Monotype Corsiva" panose="03010101010201010101" pitchFamily="66" charset="0"/>
              </a:rPr>
              <a:t>Tablers</a:t>
            </a:r>
            <a:r>
              <a:rPr lang="en-IN" sz="2200" dirty="0">
                <a:solidFill>
                  <a:srgbClr val="92D050"/>
                </a:solidFill>
                <a:latin typeface="Monotype Corsiva" panose="03010101010201010101" pitchFamily="66" charset="0"/>
              </a:rPr>
              <a:t> attended: </a:t>
            </a:r>
            <a:r>
              <a:rPr lang="en-IN" sz="2200" dirty="0" err="1">
                <a:solidFill>
                  <a:srgbClr val="92D050"/>
                </a:solidFill>
                <a:latin typeface="Monotype Corsiva" panose="03010101010201010101" pitchFamily="66" charset="0"/>
              </a:rPr>
              <a:t>Vadi</a:t>
            </a:r>
            <a:r>
              <a:rPr lang="en-IN" sz="2200" dirty="0">
                <a:solidFill>
                  <a:srgbClr val="92D050"/>
                </a:solidFill>
                <a:latin typeface="Monotype Corsiva" panose="03010101010201010101" pitchFamily="66" charset="0"/>
              </a:rPr>
              <a:t> </a:t>
            </a:r>
            <a:r>
              <a:rPr lang="en-IN" sz="2200" dirty="0" err="1">
                <a:solidFill>
                  <a:srgbClr val="92D050"/>
                </a:solidFill>
                <a:latin typeface="Monotype Corsiva" panose="03010101010201010101" pitchFamily="66" charset="0"/>
              </a:rPr>
              <a:t>Shenoy</a:t>
            </a:r>
            <a:r>
              <a:rPr lang="en-IN" sz="2200" dirty="0">
                <a:solidFill>
                  <a:srgbClr val="92D050"/>
                </a:solidFill>
                <a:latin typeface="Monotype Corsiva" panose="03010101010201010101" pitchFamily="66" charset="0"/>
              </a:rPr>
              <a:t>, Dane Dsouza, </a:t>
            </a:r>
            <a:r>
              <a:rPr lang="en-IN" sz="2200" dirty="0" err="1">
                <a:solidFill>
                  <a:srgbClr val="92D050"/>
                </a:solidFill>
                <a:latin typeface="Monotype Corsiva" panose="03010101010201010101" pitchFamily="66" charset="0"/>
              </a:rPr>
              <a:t>Haron</a:t>
            </a:r>
            <a:r>
              <a:rPr lang="en-IN" sz="2200" dirty="0">
                <a:solidFill>
                  <a:srgbClr val="92D050"/>
                </a:solidFill>
                <a:latin typeface="Monotype Corsiva" panose="03010101010201010101" pitchFamily="66" charset="0"/>
              </a:rPr>
              <a:t>, Canute Dsouza</a:t>
            </a:r>
          </a:p>
          <a:p>
            <a:r>
              <a:rPr lang="en-IN" sz="2200" dirty="0">
                <a:solidFill>
                  <a:srgbClr val="92D050"/>
                </a:solidFill>
                <a:latin typeface="Monotype Corsiva" panose="03010101010201010101" pitchFamily="66" charset="0"/>
              </a:rPr>
              <a:t>Circlers: </a:t>
            </a:r>
            <a:r>
              <a:rPr lang="en-IN" sz="2200" dirty="0" err="1">
                <a:solidFill>
                  <a:srgbClr val="92D050"/>
                </a:solidFill>
                <a:latin typeface="Monotype Corsiva" panose="03010101010201010101" pitchFamily="66" charset="0"/>
              </a:rPr>
              <a:t>Nandita</a:t>
            </a:r>
            <a:r>
              <a:rPr lang="en-IN" sz="2200" dirty="0">
                <a:solidFill>
                  <a:srgbClr val="92D050"/>
                </a:solidFill>
                <a:latin typeface="Monotype Corsiva" panose="03010101010201010101" pitchFamily="66" charset="0"/>
              </a:rPr>
              <a:t>, Kanchan, </a:t>
            </a:r>
            <a:r>
              <a:rPr lang="en-IN" sz="2200" dirty="0" err="1">
                <a:solidFill>
                  <a:srgbClr val="92D050"/>
                </a:solidFill>
                <a:latin typeface="Monotype Corsiva" panose="03010101010201010101" pitchFamily="66" charset="0"/>
              </a:rPr>
              <a:t>Sania</a:t>
            </a:r>
            <a:r>
              <a:rPr lang="en-IN" sz="2200" dirty="0">
                <a:solidFill>
                  <a:srgbClr val="92D050"/>
                </a:solidFill>
                <a:latin typeface="Monotype Corsiva" panose="03010101010201010101" pitchFamily="66" charset="0"/>
              </a:rPr>
              <a:t>, </a:t>
            </a:r>
            <a:r>
              <a:rPr lang="en-IN" sz="2200" dirty="0" err="1">
                <a:solidFill>
                  <a:srgbClr val="92D050"/>
                </a:solidFill>
                <a:latin typeface="Monotype Corsiva" panose="03010101010201010101" pitchFamily="66" charset="0"/>
              </a:rPr>
              <a:t>Cherishma</a:t>
            </a:r>
            <a:endParaRPr lang="en-IN" sz="2200" dirty="0">
              <a:solidFill>
                <a:srgbClr val="92D050"/>
              </a:solidFill>
              <a:latin typeface="Monotype Corsiva" panose="03010101010201010101" pitchFamily="66" charset="0"/>
            </a:endParaRPr>
          </a:p>
        </p:txBody>
      </p:sp>
      <p:pic>
        <p:nvPicPr>
          <p:cNvPr id="4" name="Picture 3"/>
          <p:cNvPicPr>
            <a:picLocks noChangeAspect="1"/>
          </p:cNvPicPr>
          <p:nvPr/>
        </p:nvPicPr>
        <p:blipFill rotWithShape="1">
          <a:blip r:embed="rId6" cstate="email">
            <a:extLst>
              <a:ext uri="{28A0092B-C50C-407E-A947-70E740481C1C}">
                <a14:useLocalDpi xmlns:a14="http://schemas.microsoft.com/office/drawing/2010/main"/>
              </a:ext>
            </a:extLst>
          </a:blip>
          <a:srcRect l="8227" t="31623" r="18298"/>
          <a:stretch/>
        </p:blipFill>
        <p:spPr>
          <a:xfrm>
            <a:off x="413105" y="3910985"/>
            <a:ext cx="2898966" cy="2023353"/>
          </a:xfrm>
          <a:prstGeom prst="rect">
            <a:avLst/>
          </a:prstGeom>
        </p:spPr>
      </p:pic>
      <p:sp>
        <p:nvSpPr>
          <p:cNvPr id="14" name="Rectangle 13"/>
          <p:cNvSpPr/>
          <p:nvPr/>
        </p:nvSpPr>
        <p:spPr>
          <a:xfrm>
            <a:off x="2601094" y="1604908"/>
            <a:ext cx="1804276" cy="461665"/>
          </a:xfrm>
          <a:prstGeom prst="rect">
            <a:avLst/>
          </a:prstGeom>
        </p:spPr>
        <p:txBody>
          <a:bodyPr wrap="none">
            <a:spAutoFit/>
          </a:bodyPr>
          <a:lstStyle/>
          <a:p>
            <a:pPr algn="ctr"/>
            <a:r>
              <a:rPr lang="en-IN" sz="2400" dirty="0">
                <a:solidFill>
                  <a:srgbClr val="92D050"/>
                </a:solidFill>
                <a:latin typeface="Cooper Black" panose="0208090404030B020404" pitchFamily="18" charset="0"/>
              </a:rPr>
              <a:t>15.11.2015</a:t>
            </a:r>
          </a:p>
        </p:txBody>
      </p:sp>
      <p:pic>
        <p:nvPicPr>
          <p:cNvPr id="4112" name="Picture 16" descr="Image result for ppt border green bottom plants"/>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0" y="7256835"/>
            <a:ext cx="6909540" cy="345477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94863" y="3565584"/>
            <a:ext cx="2954633" cy="4787254"/>
          </a:xfrm>
          <a:prstGeom prst="rect">
            <a:avLst/>
          </a:prstGeom>
        </p:spPr>
      </p:pic>
    </p:spTree>
    <p:extLst>
      <p:ext uri="{BB962C8B-B14F-4D97-AF65-F5344CB8AC3E}">
        <p14:creationId xmlns:p14="http://schemas.microsoft.com/office/powerpoint/2010/main" val="6642976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1035</TotalTime>
  <Words>919</Words>
  <Application>Microsoft Office PowerPoint</Application>
  <PresentationFormat>A4 Paper (210x297 mm)</PresentationFormat>
  <Paragraphs>177</Paragraphs>
  <Slides>25</Slides>
  <Notes>0</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25</vt:i4>
      </vt:variant>
    </vt:vector>
  </HeadingPairs>
  <TitlesOfParts>
    <vt:vector size="45" baseType="lpstr">
      <vt:lpstr>Agency FB</vt:lpstr>
      <vt:lpstr>Aldhabi</vt:lpstr>
      <vt:lpstr>Algerian</vt:lpstr>
      <vt:lpstr>Angsana New</vt:lpstr>
      <vt:lpstr>Arial</vt:lpstr>
      <vt:lpstr>Baskerville Old Face</vt:lpstr>
      <vt:lpstr>Berlin Sans FB Demi</vt:lpstr>
      <vt:lpstr>Bernard MT Condensed</vt:lpstr>
      <vt:lpstr>Bodoni MT Black</vt:lpstr>
      <vt:lpstr>Calibri</vt:lpstr>
      <vt:lpstr>Calibri Light</vt:lpstr>
      <vt:lpstr>Century Schoolbook</vt:lpstr>
      <vt:lpstr>Chiller</vt:lpstr>
      <vt:lpstr>Cooper Black</vt:lpstr>
      <vt:lpstr>Forte</vt:lpstr>
      <vt:lpstr>French Script MT</vt:lpstr>
      <vt:lpstr>Imprint MT Shadow</vt:lpstr>
      <vt:lpstr>Monotype Corsiva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Eugene Jr</dc:creator>
  <cp:lastModifiedBy>Deora</cp:lastModifiedBy>
  <cp:revision>89</cp:revision>
  <dcterms:created xsi:type="dcterms:W3CDTF">2017-07-03T13:37:54Z</dcterms:created>
  <dcterms:modified xsi:type="dcterms:W3CDTF">2018-01-24T16:23:56Z</dcterms:modified>
</cp:coreProperties>
</file>